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03" r:id="rId2"/>
    <p:sldId id="399" r:id="rId3"/>
    <p:sldId id="400" r:id="rId4"/>
    <p:sldId id="258" r:id="rId5"/>
    <p:sldId id="260" r:id="rId6"/>
    <p:sldId id="283" r:id="rId7"/>
    <p:sldId id="261" r:id="rId8"/>
    <p:sldId id="291" r:id="rId9"/>
    <p:sldId id="301" r:id="rId10"/>
    <p:sldId id="262" r:id="rId11"/>
    <p:sldId id="265" r:id="rId12"/>
    <p:sldId id="256" r:id="rId13"/>
    <p:sldId id="286" r:id="rId14"/>
    <p:sldId id="287" r:id="rId15"/>
    <p:sldId id="288" r:id="rId16"/>
    <p:sldId id="290" r:id="rId17"/>
    <p:sldId id="263" r:id="rId18"/>
    <p:sldId id="267" r:id="rId19"/>
    <p:sldId id="268" r:id="rId20"/>
    <p:sldId id="273" r:id="rId21"/>
    <p:sldId id="402" r:id="rId22"/>
    <p:sldId id="401" r:id="rId23"/>
    <p:sldId id="405" r:id="rId24"/>
    <p:sldId id="279" r:id="rId25"/>
    <p:sldId id="404" r:id="rId26"/>
    <p:sldId id="284" r:id="rId27"/>
    <p:sldId id="403" r:id="rId28"/>
    <p:sldId id="275" r:id="rId29"/>
    <p:sldId id="278" r:id="rId30"/>
    <p:sldId id="281" r:id="rId31"/>
    <p:sldId id="282" r:id="rId32"/>
    <p:sldId id="30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A39C52-1F64-4F54-8787-7568921B57D0}" v="2" dt="2025-03-14T06:51:19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5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kunen Risto" userId="d2580211-2fa8-4a34-ad52-67a06518c122" providerId="ADAL" clId="{A7A39C52-1F64-4F54-8787-7568921B57D0}"/>
    <pc:docChg chg="custSel addSld modSld">
      <pc:chgData name="Julkunen Risto" userId="d2580211-2fa8-4a34-ad52-67a06518c122" providerId="ADAL" clId="{A7A39C52-1F64-4F54-8787-7568921B57D0}" dt="2025-03-14T06:51:19.160" v="51"/>
      <pc:docMkLst>
        <pc:docMk/>
      </pc:docMkLst>
      <pc:sldChg chg="modSp mod">
        <pc:chgData name="Julkunen Risto" userId="d2580211-2fa8-4a34-ad52-67a06518c122" providerId="ADAL" clId="{A7A39C52-1F64-4F54-8787-7568921B57D0}" dt="2025-03-10T11:55:57.595" v="10" actId="20577"/>
        <pc:sldMkLst>
          <pc:docMk/>
          <pc:sldMk cId="1017853732" sldId="256"/>
        </pc:sldMkLst>
        <pc:spChg chg="mod">
          <ac:chgData name="Julkunen Risto" userId="d2580211-2fa8-4a34-ad52-67a06518c122" providerId="ADAL" clId="{A7A39C52-1F64-4F54-8787-7568921B57D0}" dt="2025-03-10T11:55:57.595" v="10" actId="20577"/>
          <ac:spMkLst>
            <pc:docMk/>
            <pc:sldMk cId="1017853732" sldId="256"/>
            <ac:spMk id="5" creationId="{00000000-0000-0000-0000-000000000000}"/>
          </ac:spMkLst>
        </pc:spChg>
      </pc:sldChg>
      <pc:sldChg chg="add">
        <pc:chgData name="Julkunen Risto" userId="d2580211-2fa8-4a34-ad52-67a06518c122" providerId="ADAL" clId="{A7A39C52-1F64-4F54-8787-7568921B57D0}" dt="2025-03-14T06:51:19.160" v="51"/>
        <pc:sldMkLst>
          <pc:docMk/>
          <pc:sldMk cId="1938973954" sldId="261"/>
        </pc:sldMkLst>
      </pc:sldChg>
      <pc:sldChg chg="add">
        <pc:chgData name="Julkunen Risto" userId="d2580211-2fa8-4a34-ad52-67a06518c122" providerId="ADAL" clId="{A7A39C52-1F64-4F54-8787-7568921B57D0}" dt="2025-03-14T06:51:19.160" v="51"/>
        <pc:sldMkLst>
          <pc:docMk/>
          <pc:sldMk cId="1702987068" sldId="283"/>
        </pc:sldMkLst>
      </pc:sldChg>
      <pc:sldChg chg="modSp mod">
        <pc:chgData name="Julkunen Risto" userId="d2580211-2fa8-4a34-ad52-67a06518c122" providerId="ADAL" clId="{A7A39C52-1F64-4F54-8787-7568921B57D0}" dt="2025-03-10T11:57:07.946" v="49" actId="20577"/>
        <pc:sldMkLst>
          <pc:docMk/>
          <pc:sldMk cId="2297383056" sldId="286"/>
        </pc:sldMkLst>
        <pc:spChg chg="mod">
          <ac:chgData name="Julkunen Risto" userId="d2580211-2fa8-4a34-ad52-67a06518c122" providerId="ADAL" clId="{A7A39C52-1F64-4F54-8787-7568921B57D0}" dt="2025-03-10T11:57:07.946" v="49" actId="20577"/>
          <ac:spMkLst>
            <pc:docMk/>
            <pc:sldMk cId="2297383056" sldId="286"/>
            <ac:spMk id="3" creationId="{B908771D-258B-4FB6-BD56-65F410750097}"/>
          </ac:spMkLst>
        </pc:spChg>
      </pc:sldChg>
      <pc:sldChg chg="add">
        <pc:chgData name="Julkunen Risto" userId="d2580211-2fa8-4a34-ad52-67a06518c122" providerId="ADAL" clId="{A7A39C52-1F64-4F54-8787-7568921B57D0}" dt="2025-03-14T06:51:19.160" v="51"/>
        <pc:sldMkLst>
          <pc:docMk/>
          <pc:sldMk cId="411629986" sldId="291"/>
        </pc:sldMkLst>
      </pc:sldChg>
      <pc:sldChg chg="add">
        <pc:chgData name="Julkunen Risto" userId="d2580211-2fa8-4a34-ad52-67a06518c122" providerId="ADAL" clId="{A7A39C52-1F64-4F54-8787-7568921B57D0}" dt="2025-03-10T11:58:42.146" v="50"/>
        <pc:sldMkLst>
          <pc:docMk/>
          <pc:sldMk cId="788144732" sldId="399"/>
        </pc:sldMkLst>
      </pc:sldChg>
      <pc:sldChg chg="add">
        <pc:chgData name="Julkunen Risto" userId="d2580211-2fa8-4a34-ad52-67a06518c122" providerId="ADAL" clId="{A7A39C52-1F64-4F54-8787-7568921B57D0}" dt="2025-03-10T11:58:42.146" v="50"/>
        <pc:sldMkLst>
          <pc:docMk/>
          <pc:sldMk cId="2980900837" sldId="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A404A-21A6-42DE-8C0A-8B86FA9978CB}" type="datetimeFigureOut">
              <a:rPr lang="fi-FI" smtClean="0"/>
              <a:t>14.3.2025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C996D-C9CC-480E-962D-BAF85FD755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781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n kuvan paikkamerkki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Huomautusten paikkamerkki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>
              <a:latin typeface="Arial" panose="020B0604020202020204" pitchFamily="34" charset="0"/>
            </a:endParaRPr>
          </a:p>
        </p:txBody>
      </p:sp>
      <p:sp>
        <p:nvSpPr>
          <p:cNvPr id="16388" name="Dian numeron paikkamerkki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A46004-DEAC-43CA-85C4-850130ED9326}" type="slidenum">
              <a:rPr lang="fi-FI" altLang="fi-FI" sz="1200" smtClean="0"/>
              <a:pPr/>
              <a:t>7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75840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Opiskelijat tulee laajalta alueelta ja kaukaakin, vetovoimaa</a:t>
            </a:r>
          </a:p>
          <a:p>
            <a:r>
              <a:rPr lang="fi-FI" dirty="0"/>
              <a:t>On koulutusta nuorille, aikuisille, jo työssä oleville ja ulkomaalaisille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EB073-B038-4826-9908-CF9E6BB3FE3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22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ian kuvan paikkamerkki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Huomautusten paikkamerkki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>
              <a:latin typeface="Arial" panose="020B0604020202020204" pitchFamily="34" charset="0"/>
            </a:endParaRPr>
          </a:p>
        </p:txBody>
      </p:sp>
      <p:sp>
        <p:nvSpPr>
          <p:cNvPr id="19460" name="Dian numeron paikkamerkki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CF7F65-FE6A-4129-8441-EC7FE3E402CD}" type="slidenum">
              <a:rPr lang="fi-FI" altLang="fi-FI" sz="1200" smtClean="0"/>
              <a:pPr/>
              <a:t>17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180387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ain otsikko"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166938"/>
            <a:ext cx="59055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6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14.3.2025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952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14.3.2025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33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ain otsikko"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79" y="4254910"/>
            <a:ext cx="2755042" cy="1177558"/>
          </a:xfrm>
          <a:prstGeom prst="rect">
            <a:avLst/>
          </a:prstGeom>
        </p:spPr>
      </p:pic>
      <p:sp>
        <p:nvSpPr>
          <p:cNvPr id="3" name="Tekstiruutu 2"/>
          <p:cNvSpPr txBox="1"/>
          <p:nvPr userDrawn="1"/>
        </p:nvSpPr>
        <p:spPr>
          <a:xfrm>
            <a:off x="4103571" y="5507396"/>
            <a:ext cx="39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Franklin Gothic Heavy" panose="020B0903020102020204" pitchFamily="34" charset="0"/>
              </a:rPr>
              <a:t>RIVERIA.FI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395662" y="2297665"/>
            <a:ext cx="9958138" cy="1158059"/>
          </a:xfrm>
        </p:spPr>
        <p:txBody>
          <a:bodyPr/>
          <a:lstStyle>
            <a:lvl1pPr algn="ctr">
              <a:defRPr sz="9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666599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o 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2"/>
          </p:nvPr>
        </p:nvSpPr>
        <p:spPr>
          <a:xfrm>
            <a:off x="1809751" y="2786064"/>
            <a:ext cx="10001249" cy="3000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770B2-29B0-41C1-B6CF-7F7A4254E1E3}" type="datetime1">
              <a:rPr lang="fi-FI"/>
              <a:pPr>
                <a:defRPr/>
              </a:pPr>
              <a:t>14.3.2025</a:t>
            </a:fld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12346-A837-46B9-90CD-686FEE468F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2163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KKY 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2"/>
          </p:nvPr>
        </p:nvSpPr>
        <p:spPr>
          <a:xfrm>
            <a:off x="815415" y="2420888"/>
            <a:ext cx="10995587" cy="34563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923817B-FFC7-47FB-A83C-CDD15342FC3F}" type="datetime1">
              <a:rPr lang="fi-FI"/>
              <a:pPr>
                <a:defRPr/>
              </a:pPr>
              <a:t>14.3.2025</a:t>
            </a:fld>
            <a:endParaRPr lang="fi-FI" dirty="0"/>
          </a:p>
        </p:txBody>
      </p:sp>
      <p:sp>
        <p:nvSpPr>
          <p:cNvPr id="5" name="Dian numeron paikkamerkki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867A3-3902-412D-AD77-0FAA24E5AC4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254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BFD7F5-2AA6-42C4-98C3-D1E077E8E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0202"/>
            <a:ext cx="9144000" cy="2387600"/>
          </a:xfrm>
        </p:spPr>
        <p:txBody>
          <a:bodyPr anchor="b"/>
          <a:lstStyle>
            <a:lvl1pPr algn="ctr">
              <a:defRPr lang="fi-FI" sz="7200" i="1" kern="1200" baseline="0" dirty="0">
                <a:solidFill>
                  <a:schemeClr val="bg1"/>
                </a:solidFill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8308674-A569-4F95-804A-CF3B44842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987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36BAA08-1199-4811-90D3-C4C410F75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1" y="300147"/>
            <a:ext cx="1549719" cy="66238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28E624D8-B84B-4337-97F0-9C220689FA02}"/>
              </a:ext>
            </a:extLst>
          </p:cNvPr>
          <p:cNvSpPr txBox="1"/>
          <p:nvPr userDrawn="1"/>
        </p:nvSpPr>
        <p:spPr>
          <a:xfrm>
            <a:off x="7696524" y="6339421"/>
            <a:ext cx="39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>
                <a:solidFill>
                  <a:schemeClr val="bg1"/>
                </a:solidFill>
                <a:latin typeface="Franklin Gothic Heavy" panose="020B0903020102020204" pitchFamily="34" charset="0"/>
              </a:rPr>
              <a:t>RIVERIA.FI</a:t>
            </a:r>
          </a:p>
        </p:txBody>
      </p:sp>
    </p:spTree>
    <p:extLst>
      <p:ext uri="{BB962C8B-B14F-4D97-AF65-F5344CB8AC3E}">
        <p14:creationId xmlns:p14="http://schemas.microsoft.com/office/powerpoint/2010/main" val="24285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662" y="897227"/>
            <a:ext cx="9958138" cy="1158059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662" y="2094198"/>
            <a:ext cx="9958138" cy="4121676"/>
          </a:xfrm>
        </p:spPr>
        <p:txBody>
          <a:bodyPr/>
          <a:lstStyle>
            <a:lvl2pPr marL="685800" indent="-228600"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14.3.2025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881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730" y="795219"/>
            <a:ext cx="10313070" cy="1346619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0730" y="2138669"/>
            <a:ext cx="4979069" cy="4351338"/>
          </a:xfrm>
        </p:spPr>
        <p:txBody>
          <a:bodyPr/>
          <a:lstStyle>
            <a:lvl2pPr marL="685800" indent="-228600"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38669"/>
            <a:ext cx="5181600" cy="4351338"/>
          </a:xfrm>
        </p:spPr>
        <p:txBody>
          <a:bodyPr/>
          <a:lstStyle>
            <a:lvl2pPr marL="685800" indent="-228600"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14.3.2025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711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708" y="983815"/>
            <a:ext cx="10359960" cy="85410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708" y="1837924"/>
            <a:ext cx="4904867" cy="667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708" y="2505075"/>
            <a:ext cx="4904867" cy="3684588"/>
          </a:xfrm>
        </p:spPr>
        <p:txBody>
          <a:bodyPr/>
          <a:lstStyle>
            <a:lvl2pPr marL="685800" indent="-228600">
              <a:buClr>
                <a:srgbClr val="E30613"/>
              </a:buClr>
              <a:buFont typeface="Franklin Gothic Book" panose="020B0503020102020204" pitchFamily="34" charset="0"/>
              <a:buChar char="&gt;"/>
              <a:defRPr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480" y="1837923"/>
            <a:ext cx="5183188" cy="667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480" y="2505075"/>
            <a:ext cx="5183188" cy="3684588"/>
          </a:xfrm>
        </p:spPr>
        <p:txBody>
          <a:bodyPr/>
          <a:lstStyle>
            <a:lvl2pPr marL="685800" indent="-228600"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14.3.2025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53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B712EB3-D27C-4701-9AC5-59BFFCC0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FD3D09-353E-4C9E-B159-2C462169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pPr/>
              <a:t>14.3.2025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C5C8E2B-4739-40A5-B857-4C4C26EF0C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761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765692A-90A0-4223-B667-11F6F2B14289}" type="datetimeFigureOut">
              <a:rPr lang="fi-FI" smtClean="0"/>
              <a:pPr/>
              <a:t>14.3.2025</a:t>
            </a:fld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136E5-8D26-4E72-AA70-3DBFF7C6B39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9989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3848"/>
            <a:ext cx="3932237" cy="10735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14.3.2025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51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14.3.2025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247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4896" cy="2718816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4998"/>
            <a:ext cx="12192000" cy="6430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5662" y="897227"/>
            <a:ext cx="9958138" cy="1158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Tekstidia, otsikko 1- tai 2-rivinen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5662" y="2140084"/>
            <a:ext cx="9958138" cy="4036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0613"/>
              </a:buClr>
              <a:buFont typeface="Franklin Gothic Book" panose="020B0503020102020204" pitchFamily="34" charset="0"/>
              <a:buChar char="&gt;"/>
            </a:pPr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50680" y="221833"/>
            <a:ext cx="25017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765692A-90A0-4223-B667-11F6F2B14289}" type="datetimeFigureOut">
              <a:rPr lang="fi-FI" smtClean="0"/>
              <a:pPr/>
              <a:t>14.3.2025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79746" y="6385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63136E5-8D26-4E72-AA70-3DBFF7C6B39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kstiruutu 9"/>
          <p:cNvSpPr txBox="1"/>
          <p:nvPr userDrawn="1"/>
        </p:nvSpPr>
        <p:spPr>
          <a:xfrm>
            <a:off x="7696524" y="6368296"/>
            <a:ext cx="39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>
                <a:solidFill>
                  <a:schemeClr val="bg1"/>
                </a:solidFill>
                <a:latin typeface="Franklin Gothic Heavy" panose="020B0903020102020204" pitchFamily="34" charset="0"/>
              </a:rPr>
              <a:t>RIVERIA.FI</a:t>
            </a:r>
          </a:p>
        </p:txBody>
      </p:sp>
    </p:spTree>
    <p:extLst>
      <p:ext uri="{BB962C8B-B14F-4D97-AF65-F5344CB8AC3E}">
        <p14:creationId xmlns:p14="http://schemas.microsoft.com/office/powerpoint/2010/main" val="14195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7" r:id="rId2"/>
    <p:sldLayoutId id="214748367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baseline="0">
          <a:solidFill>
            <a:schemeClr val="tx1"/>
          </a:solidFill>
          <a:latin typeface="Franklin Gothic Heavy" panose="020B0903020102020204" pitchFamily="34" charset="0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Franklin Gothic Book" panose="020B0503020102020204" pitchFamily="34" charset="0"/>
        <a:buChar char="&gt;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i-FI" sz="2400" kern="1200" dirty="0" smtClean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o3KHFER5o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riveriavaltimo/videos/1914294331915352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://www.metsaopetus.fi/" TargetMode="External"/><Relationship Id="rId7" Type="http://schemas.openxmlformats.org/officeDocument/2006/relationships/hyperlink" Target="https://www.youtube.com/watch?v=S8-84AVf31U&amp;feature=youtu.be" TargetMode="External"/><Relationship Id="rId12" Type="http://schemas.openxmlformats.org/officeDocument/2006/relationships/image" Target="../media/image8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11" Type="http://schemas.openxmlformats.org/officeDocument/2006/relationships/hyperlink" Target="https://www.youtube.com/watch?v=bsh0hXjxoRU" TargetMode="External"/><Relationship Id="rId5" Type="http://schemas.openxmlformats.org/officeDocument/2006/relationships/hyperlink" Target="https://www.riveria.fi/hakijalle/koneopit/" TargetMode="External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hyperlink" Target="https://www.youtube.com/watch?v=dD4Q0uW9qYQ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hyperlink" Target="http://www.metsaopetus.fi/etusivu/" TargetMode="Externa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23.gif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19.png"/><Relationship Id="rId2" Type="http://schemas.openxmlformats.org/officeDocument/2006/relationships/image" Target="../media/image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11" Type="http://schemas.openxmlformats.org/officeDocument/2006/relationships/image" Target="../media/image18.png"/><Relationship Id="rId5" Type="http://schemas.openxmlformats.org/officeDocument/2006/relationships/image" Target="../media/image33.jpeg"/><Relationship Id="rId15" Type="http://schemas.openxmlformats.org/officeDocument/2006/relationships/hyperlink" Target="http://www.metsaopetus.fi/etusivu/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17.jpeg"/><Relationship Id="rId1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08DFBC67-65DB-4241-BF06-22FC33CA30F8}"/>
              </a:ext>
            </a:extLst>
          </p:cNvPr>
          <p:cNvSpPr/>
          <p:nvPr/>
        </p:nvSpPr>
        <p:spPr>
          <a:xfrm>
            <a:off x="830580" y="4613255"/>
            <a:ext cx="103327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Osaamisen iloa </a:t>
            </a:r>
          </a:p>
          <a:p>
            <a:pPr algn="ctr"/>
            <a:r>
              <a:rPr lang="fi-FI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Pohjois-Karjalassa</a:t>
            </a:r>
          </a:p>
        </p:txBody>
      </p:sp>
      <p:sp>
        <p:nvSpPr>
          <p:cNvPr id="2" name="Toimintopainike: Video 1">
            <a:hlinkClick r:id="rId2" highlightClick="1"/>
            <a:extLst>
              <a:ext uri="{FF2B5EF4-FFF2-40B4-BE49-F238E27FC236}">
                <a16:creationId xmlns:a16="http://schemas.microsoft.com/office/drawing/2014/main" id="{1F6ADBC8-56D6-4EF3-AEF2-67252E58AA85}"/>
              </a:ext>
            </a:extLst>
          </p:cNvPr>
          <p:cNvSpPr/>
          <p:nvPr/>
        </p:nvSpPr>
        <p:spPr>
          <a:xfrm>
            <a:off x="12682728" y="6163961"/>
            <a:ext cx="553212" cy="53035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3010386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7C40B9D-F2A2-223A-6E9A-2613D0A91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6" y="-33404"/>
            <a:ext cx="12192000" cy="6858000"/>
          </a:xfrm>
          <a:prstGeom prst="rect">
            <a:avLst/>
          </a:prstGeom>
        </p:spPr>
      </p:pic>
      <p:sp>
        <p:nvSpPr>
          <p:cNvPr id="17410" name="Otsikko 1"/>
          <p:cNvSpPr>
            <a:spLocks noGrp="1"/>
          </p:cNvSpPr>
          <p:nvPr>
            <p:ph type="title"/>
          </p:nvPr>
        </p:nvSpPr>
        <p:spPr>
          <a:xfrm>
            <a:off x="2522250" y="372023"/>
            <a:ext cx="9958138" cy="1158059"/>
          </a:xfrm>
        </p:spPr>
        <p:txBody>
          <a:bodyPr/>
          <a:lstStyle/>
          <a:p>
            <a:pPr eaLnBrk="1" hangingPunct="1"/>
            <a:r>
              <a:rPr lang="fi-FI" altLang="fi-FI" dirty="0"/>
              <a:t>Ammatit</a:t>
            </a:r>
          </a:p>
        </p:txBody>
      </p:sp>
      <p:sp>
        <p:nvSpPr>
          <p:cNvPr id="17412" name="Dian numeron paikkamerkki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17ABE9-22B3-4F07-BF64-99063263E0AA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i-FI" altLang="fi-FI" sz="160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2"/>
          </p:nvPr>
        </p:nvSpPr>
        <p:spPr>
          <a:xfrm>
            <a:off x="1340193" y="1672622"/>
            <a:ext cx="5326937" cy="3726390"/>
          </a:xfrm>
        </p:spPr>
        <p:txBody>
          <a:bodyPr rtlCol="0">
            <a:normAutofit fontScale="70000" lnSpcReduction="20000"/>
          </a:bodyPr>
          <a:lstStyle/>
          <a:p>
            <a:pPr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Metsäkoneen kuljettaja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Harvesteri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Kuorma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kone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Metsänparannuskoneen kuljettaja (kaivinkone)</a:t>
            </a:r>
          </a:p>
          <a:p>
            <a:pPr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Puutavara-autonkuljettaja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Metsäkoneasentaja</a:t>
            </a:r>
          </a:p>
          <a:p>
            <a:pPr marL="0" indent="0">
              <a:buNone/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marL="0" indent="0">
              <a:buNone/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Kaksoistutkinto mahdollista Valtimolla</a:t>
            </a:r>
          </a:p>
          <a:p>
            <a:pPr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Toteutus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Joensuu ja Valtimo(Nurmes)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 ja II vuosi lukio-opintoja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III vuosi pääasiassa lukio-opintoja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IV vuosi työssäoppimista (1/2 vuotta)</a:t>
            </a:r>
          </a:p>
        </p:txBody>
      </p:sp>
      <p:pic>
        <p:nvPicPr>
          <p:cNvPr id="17414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49" y="1017419"/>
            <a:ext cx="7493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19" y="195603"/>
            <a:ext cx="1725612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987" y="1990557"/>
            <a:ext cx="1512887" cy="233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Kuv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55" y="308960"/>
            <a:ext cx="1512887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Kuv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015" y="3703399"/>
            <a:ext cx="20661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07D8999-2DD5-402A-91A0-5D67F8897601}"/>
              </a:ext>
            </a:extLst>
          </p:cNvPr>
          <p:cNvSpPr txBox="1"/>
          <p:nvPr/>
        </p:nvSpPr>
        <p:spPr>
          <a:xfrm>
            <a:off x="6053186" y="1588812"/>
            <a:ext cx="16989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solidFill>
                  <a:prstClr val="black"/>
                </a:solidFill>
                <a:latin typeface="Calibri" panose="020F0502020204030204"/>
              </a:rPr>
              <a:t>Kuorma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koneen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kuljettaja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96D0805-D151-435C-BD29-13F96F59C4DF}"/>
              </a:ext>
            </a:extLst>
          </p:cNvPr>
          <p:cNvSpPr txBox="1"/>
          <p:nvPr/>
        </p:nvSpPr>
        <p:spPr>
          <a:xfrm>
            <a:off x="8180843" y="1518238"/>
            <a:ext cx="14889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Harvesterin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kuljettaja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F5C5589-7B12-4AC4-95F3-FD40C84D5945}"/>
              </a:ext>
            </a:extLst>
          </p:cNvPr>
          <p:cNvSpPr txBox="1"/>
          <p:nvPr/>
        </p:nvSpPr>
        <p:spPr>
          <a:xfrm>
            <a:off x="7901173" y="3395596"/>
            <a:ext cx="17907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Puutavara-autonkuljettaja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8FEFA3B-E6ED-4D48-B722-802970344506}"/>
              </a:ext>
            </a:extLst>
          </p:cNvPr>
          <p:cNvSpPr txBox="1"/>
          <p:nvPr/>
        </p:nvSpPr>
        <p:spPr>
          <a:xfrm>
            <a:off x="10300467" y="2055286"/>
            <a:ext cx="14889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Metsäkone-asentaja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21708283-E3EA-450C-B3DB-0391D042F3B2}"/>
              </a:ext>
            </a:extLst>
          </p:cNvPr>
          <p:cNvSpPr txBox="1"/>
          <p:nvPr/>
        </p:nvSpPr>
        <p:spPr>
          <a:xfrm>
            <a:off x="10300467" y="4814211"/>
            <a:ext cx="14889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Kaivinkoneenkuljettaja, metsätyö</a:t>
            </a:r>
          </a:p>
        </p:txBody>
      </p:sp>
      <p:sp>
        <p:nvSpPr>
          <p:cNvPr id="19" name="Sisällön paikkamerkki 4">
            <a:extLst>
              <a:ext uri="{FF2B5EF4-FFF2-40B4-BE49-F238E27FC236}">
                <a16:creationId xmlns:a16="http://schemas.microsoft.com/office/drawing/2014/main" id="{6F534F2B-F945-4180-AD03-CD0E7025BECE}"/>
              </a:ext>
            </a:extLst>
          </p:cNvPr>
          <p:cNvSpPr txBox="1">
            <a:spLocks/>
          </p:cNvSpPr>
          <p:nvPr/>
        </p:nvSpPr>
        <p:spPr>
          <a:xfrm>
            <a:off x="131193" y="5575098"/>
            <a:ext cx="8227170" cy="417973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Franklin Gothic Book" panose="020B0503020102020204" pitchFamily="34" charset="0"/>
              <a:buChar char="&gt;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Franklin Gothic Book" panose="020B0503020102020204" pitchFamily="34" charset="0"/>
              <a:buNone/>
            </a:pPr>
            <a:r>
              <a:rPr lang="fi-FI" sz="2000" dirty="0"/>
              <a:t>Metsäalan koulutusta </a:t>
            </a:r>
            <a:r>
              <a:rPr lang="fi-FI" sz="2000" dirty="0" err="1"/>
              <a:t>Riverian</a:t>
            </a:r>
            <a:r>
              <a:rPr lang="fi-FI" sz="2000" dirty="0"/>
              <a:t> Valtimon ja Joensuun koulutusyksiköissä.</a:t>
            </a:r>
          </a:p>
        </p:txBody>
      </p:sp>
      <p:pic>
        <p:nvPicPr>
          <p:cNvPr id="20" name="Picture 2" descr="Y:\Logot\1_Kurvaa_metsaan_FI.jpg">
            <a:extLst>
              <a:ext uri="{FF2B5EF4-FFF2-40B4-BE49-F238E27FC236}">
                <a16:creationId xmlns:a16="http://schemas.microsoft.com/office/drawing/2014/main" id="{4939E61C-505C-4F65-A60C-F4B791B9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" y="3159553"/>
            <a:ext cx="1287254" cy="12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522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40CDEEE2-5D10-76E4-67C9-357EEE4E3F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9"/>
            <a:ext cx="12192000" cy="6858000"/>
          </a:xfrm>
          <a:prstGeom prst="rect">
            <a:avLst/>
          </a:prstGeom>
        </p:spPr>
      </p:pic>
      <p:sp>
        <p:nvSpPr>
          <p:cNvPr id="21506" name="Otsikko 1"/>
          <p:cNvSpPr>
            <a:spLocks noGrp="1"/>
          </p:cNvSpPr>
          <p:nvPr>
            <p:ph type="title"/>
          </p:nvPr>
        </p:nvSpPr>
        <p:spPr>
          <a:xfrm>
            <a:off x="2543877" y="814003"/>
            <a:ext cx="9958138" cy="1158059"/>
          </a:xfrm>
        </p:spPr>
        <p:txBody>
          <a:bodyPr/>
          <a:lstStyle/>
          <a:p>
            <a:r>
              <a:rPr lang="fi-FI" altLang="fi-FI" dirty="0"/>
              <a:t>Paikkakunnat missä opiskelun </a:t>
            </a:r>
            <a:br>
              <a:rPr lang="fi-FI" altLang="fi-FI" dirty="0"/>
            </a:br>
            <a:r>
              <a:rPr lang="fi-FI" altLang="fi-FI" dirty="0"/>
              <a:t>voi aloittaa</a:t>
            </a:r>
          </a:p>
        </p:txBody>
      </p:sp>
      <p:sp>
        <p:nvSpPr>
          <p:cNvPr id="21507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395662" y="2786064"/>
            <a:ext cx="5924301" cy="3000375"/>
          </a:xfrm>
        </p:spPr>
        <p:txBody>
          <a:bodyPr>
            <a:normAutofit/>
          </a:bodyPr>
          <a:lstStyle/>
          <a:p>
            <a:r>
              <a:rPr lang="fi-FI" altLang="fi-FI" dirty="0"/>
              <a:t>Joensuun toimipisteessä</a:t>
            </a:r>
          </a:p>
          <a:p>
            <a:pPr lvl="1"/>
            <a:r>
              <a:rPr lang="fi-FI" altLang="fi-FI" sz="1600" dirty="0"/>
              <a:t>Ensimmäinen vuosi </a:t>
            </a:r>
            <a:r>
              <a:rPr lang="fi-FI" altLang="fi-FI" sz="1600" dirty="0" err="1"/>
              <a:t>Jukolankadun</a:t>
            </a:r>
            <a:r>
              <a:rPr lang="fi-FI" altLang="fi-FI" sz="1600" dirty="0"/>
              <a:t> toimipisteessä</a:t>
            </a:r>
          </a:p>
          <a:p>
            <a:pPr lvl="1"/>
            <a:r>
              <a:rPr lang="fi-FI" altLang="fi-FI" sz="1600" dirty="0"/>
              <a:t>Toinen vuosi Valtimolla (tekniikka ja koneenkäsittely)</a:t>
            </a:r>
          </a:p>
          <a:p>
            <a:pPr lvl="1"/>
            <a:r>
              <a:rPr lang="fi-FI" altLang="fi-FI" sz="1600" dirty="0"/>
              <a:t>Kolmas vuosi </a:t>
            </a:r>
            <a:r>
              <a:rPr lang="fi-FI" altLang="fi-FI" sz="1600" dirty="0" err="1"/>
              <a:t>työssäoppien</a:t>
            </a:r>
            <a:r>
              <a:rPr lang="fi-FI" altLang="fi-FI" sz="1600" dirty="0"/>
              <a:t> omalla paikkakunnalla</a:t>
            </a:r>
          </a:p>
          <a:p>
            <a:pPr marL="457200" lvl="1" indent="0">
              <a:buNone/>
            </a:pPr>
            <a:endParaRPr lang="fi-FI" altLang="fi-FI" sz="1600" dirty="0"/>
          </a:p>
          <a:p>
            <a:r>
              <a:rPr lang="fi-FI" altLang="fi-FI" dirty="0"/>
              <a:t>Valtimon toimipisteessä.</a:t>
            </a:r>
          </a:p>
        </p:txBody>
      </p:sp>
      <p:sp>
        <p:nvSpPr>
          <p:cNvPr id="21509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4C0EC-A539-464B-A41E-ED1728B0B749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i-FI" altLang="fi-FI" sz="1600"/>
          </a:p>
        </p:txBody>
      </p:sp>
      <p:pic>
        <p:nvPicPr>
          <p:cNvPr id="21510" name="Picture 2" descr="http://www.pkky.fi/Resource.phx/pkky/amo/valtimo/index.htx.i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00" y="1801780"/>
            <a:ext cx="3331913" cy="358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37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9ED24E84-E2D1-A99F-9EA8-FA08336FC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467441" y="460712"/>
            <a:ext cx="9958138" cy="1501068"/>
          </a:xfrm>
        </p:spPr>
        <p:txBody>
          <a:bodyPr/>
          <a:lstStyle/>
          <a:p>
            <a:r>
              <a:rPr lang="fi-FI" sz="3600" dirty="0"/>
              <a:t>Metsäalan perustutkinto</a:t>
            </a:r>
            <a:br>
              <a:rPr lang="fi-FI" sz="3600" dirty="0"/>
            </a:br>
            <a:r>
              <a:rPr lang="fi-FI" sz="3600" dirty="0"/>
              <a:t>180 </a:t>
            </a:r>
            <a:r>
              <a:rPr lang="fi-FI" sz="3600" dirty="0" err="1"/>
              <a:t>osp</a:t>
            </a:r>
            <a:endParaRPr lang="fi-FI" sz="3600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371865" y="2339137"/>
            <a:ext cx="7339264" cy="3961697"/>
          </a:xfrm>
        </p:spPr>
        <p:txBody>
          <a:bodyPr>
            <a:normAutofit/>
          </a:bodyPr>
          <a:lstStyle/>
          <a:p>
            <a:r>
              <a:rPr lang="fi-FI" b="1" dirty="0"/>
              <a:t>1 vuosi </a:t>
            </a:r>
          </a:p>
          <a:p>
            <a:pPr lvl="1"/>
            <a:r>
              <a:rPr lang="fi-FI" dirty="0"/>
              <a:t>Metsätraktorin käyttö 20 </a:t>
            </a:r>
            <a:r>
              <a:rPr lang="fi-FI" dirty="0" err="1"/>
              <a:t>osp</a:t>
            </a:r>
            <a:endParaRPr lang="fi-FI" dirty="0"/>
          </a:p>
          <a:p>
            <a:pPr lvl="1"/>
            <a:r>
              <a:rPr lang="fi-FI" dirty="0"/>
              <a:t>Kestävä metsänhoito ja hyödyntäminen 20 </a:t>
            </a:r>
            <a:r>
              <a:rPr lang="fi-FI" dirty="0" err="1"/>
              <a:t>osp</a:t>
            </a:r>
            <a:endParaRPr lang="fi-FI" dirty="0"/>
          </a:p>
          <a:p>
            <a:pPr lvl="2"/>
            <a:r>
              <a:rPr lang="fi-FI" dirty="0"/>
              <a:t>metsän uudistaminen, taimikonhoito, moottorisahan käsittely</a:t>
            </a:r>
          </a:p>
          <a:p>
            <a:pPr lvl="1"/>
            <a:r>
              <a:rPr lang="fi-FI" dirty="0"/>
              <a:t>Yhteiset aineet 20 </a:t>
            </a:r>
            <a:r>
              <a:rPr lang="fi-FI" dirty="0" err="1"/>
              <a:t>osp</a:t>
            </a:r>
            <a:endParaRPr lang="fi-FI" dirty="0"/>
          </a:p>
          <a:p>
            <a:pPr lvl="2"/>
            <a:r>
              <a:rPr lang="fi-FI" dirty="0"/>
              <a:t>viestintä- ja vuorovaikutusosaaminen, matemaattisluonnontieteellinen osaaminen, yhteiskunta- ja työelämäosaaminen</a:t>
            </a:r>
          </a:p>
          <a:p>
            <a:pPr lvl="2"/>
            <a:r>
              <a:rPr lang="fi-FI" dirty="0"/>
              <a:t>AMK-väylä</a:t>
            </a:r>
          </a:p>
          <a:p>
            <a:pPr lvl="2"/>
            <a:r>
              <a:rPr lang="fi-FI" dirty="0"/>
              <a:t>kaksoistutkinto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6E01699-3ED7-4A9A-9363-8BB7D62A4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532">
            <a:off x="7991695" y="535958"/>
            <a:ext cx="3948848" cy="263256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757D3C5-F296-45EF-9C5C-FE0283638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742" r="-327" b="-742"/>
          <a:stretch/>
        </p:blipFill>
        <p:spPr>
          <a:xfrm rot="20969094">
            <a:off x="8593424" y="3178850"/>
            <a:ext cx="3262006" cy="258863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99E902B-BB4D-4414-8228-52524DD48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243">
            <a:off x="-147589" y="3581852"/>
            <a:ext cx="1942424" cy="258989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853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ECBC2251-B85E-0CFE-8F71-D1934470A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740005-4F2E-4E6B-9508-6B18321C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260" y="731479"/>
            <a:ext cx="5598696" cy="1158059"/>
          </a:xfrm>
        </p:spPr>
        <p:txBody>
          <a:bodyPr/>
          <a:lstStyle/>
          <a:p>
            <a:r>
              <a:rPr lang="fi-FI" dirty="0"/>
              <a:t>Metsäalan perustutkinto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08771D-258B-4FB6-BD56-65F41075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388" y="2364785"/>
            <a:ext cx="9958138" cy="4121676"/>
          </a:xfrm>
        </p:spPr>
        <p:txBody>
          <a:bodyPr/>
          <a:lstStyle/>
          <a:p>
            <a:r>
              <a:rPr lang="fi-FI" b="1" dirty="0"/>
              <a:t>2 vuosi</a:t>
            </a:r>
          </a:p>
          <a:p>
            <a:pPr lvl="1"/>
            <a:r>
              <a:rPr lang="fi-FI" dirty="0"/>
              <a:t>Metsäkoneiden kunnossapito 20 </a:t>
            </a:r>
            <a:r>
              <a:rPr lang="fi-FI" dirty="0" err="1"/>
              <a:t>osp</a:t>
            </a:r>
            <a:endParaRPr lang="fi-FI" dirty="0"/>
          </a:p>
          <a:p>
            <a:pPr lvl="1"/>
            <a:r>
              <a:rPr lang="fi-FI" dirty="0"/>
              <a:t>Yhteiset aineet 15 </a:t>
            </a:r>
            <a:r>
              <a:rPr lang="fi-FI" dirty="0" err="1"/>
              <a:t>osp</a:t>
            </a:r>
            <a:endParaRPr lang="fi-FI" dirty="0"/>
          </a:p>
          <a:p>
            <a:pPr lvl="1"/>
            <a:r>
              <a:rPr lang="fi-FI" dirty="0"/>
              <a:t>Suuntautuminen valinta</a:t>
            </a:r>
          </a:p>
          <a:p>
            <a:pPr lvl="2"/>
            <a:r>
              <a:rPr lang="fi-FI" dirty="0"/>
              <a:t>Puutavaran lähikuljetus -&gt; ajokone</a:t>
            </a:r>
          </a:p>
          <a:p>
            <a:pPr lvl="2"/>
            <a:r>
              <a:rPr lang="fi-FI" dirty="0"/>
              <a:t>Koneellinen puutavaran valmistus -&gt; harvesteri</a:t>
            </a:r>
          </a:p>
          <a:p>
            <a:pPr lvl="2"/>
            <a:r>
              <a:rPr lang="fi-FI" dirty="0"/>
              <a:t>Koneelliset maanmuokkaus- ja metsänhoitotyöt -&gt; kaivinkone</a:t>
            </a:r>
          </a:p>
          <a:p>
            <a:pPr lvl="2"/>
            <a:r>
              <a:rPr lang="fi-FI" dirty="0"/>
              <a:t>Puutavaran autokuljetus -&gt; puutavara-auto (Valtimo)</a:t>
            </a:r>
          </a:p>
          <a:p>
            <a:pPr lvl="2"/>
            <a:r>
              <a:rPr lang="fi-FI" dirty="0"/>
              <a:t>Metsäkoneasentaja (Valtimo)</a:t>
            </a:r>
          </a:p>
        </p:txBody>
      </p:sp>
      <p:pic>
        <p:nvPicPr>
          <p:cNvPr id="5" name="Picture 2" descr="G:\AmoV-kuvasarja\opiskelija2.jpg">
            <a:extLst>
              <a:ext uri="{FF2B5EF4-FFF2-40B4-BE49-F238E27FC236}">
                <a16:creationId xmlns:a16="http://schemas.microsoft.com/office/drawing/2014/main" id="{2853C15C-89D5-457B-98A3-61BF706F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7787">
            <a:off x="9473183" y="3889771"/>
            <a:ext cx="2222803" cy="166710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3E4090A-6404-4338-A89E-40E8A1337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5270">
            <a:off x="7819625" y="716980"/>
            <a:ext cx="3442230" cy="246442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383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76998CCC-A5B1-ECED-2E4C-64B0010E8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5514210-DE72-4876-9F7C-81BA72FB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61" y="234144"/>
            <a:ext cx="6472991" cy="1158059"/>
          </a:xfrm>
        </p:spPr>
        <p:txBody>
          <a:bodyPr/>
          <a:lstStyle/>
          <a:p>
            <a:r>
              <a:rPr lang="fi-FI" sz="3600" dirty="0"/>
              <a:t>Puutavaranlähikuljetus -&gt; ajokone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2060F1-9905-4D03-97E6-CF5CB87B5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399" y="1626347"/>
            <a:ext cx="6234857" cy="2216846"/>
          </a:xfrm>
        </p:spPr>
        <p:txBody>
          <a:bodyPr/>
          <a:lstStyle/>
          <a:p>
            <a:r>
              <a:rPr lang="fi-FI" dirty="0"/>
              <a:t>65 </a:t>
            </a:r>
            <a:r>
              <a:rPr lang="fi-FI" dirty="0" err="1"/>
              <a:t>osp</a:t>
            </a:r>
            <a:endParaRPr lang="fi-FI" dirty="0"/>
          </a:p>
          <a:p>
            <a:r>
              <a:rPr lang="fi-FI" dirty="0"/>
              <a:t>Työnsuunnittelu, kuormaimen käyttö, ajotekniikka, tekniikan opiskelu</a:t>
            </a:r>
          </a:p>
          <a:p>
            <a:r>
              <a:rPr lang="fi-FI" dirty="0"/>
              <a:t>Työpaikalla tapahtuva oppiminen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040568F-E656-4BF9-86DE-645C3A6A7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8132">
            <a:off x="6962274" y="3487693"/>
            <a:ext cx="3314151" cy="24856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9E25FAA-CEB4-445D-B3D5-B317D0B3B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732">
            <a:off x="8184381" y="766743"/>
            <a:ext cx="3645675" cy="243045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25EC663-9898-E131-369E-A78E55804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040" y="3631470"/>
            <a:ext cx="4661016" cy="26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15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DC826FC2-E90D-A318-60B2-3F22F51B4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0ED4F2C-9896-4655-9B16-5246AD43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984" y="734873"/>
            <a:ext cx="6473184" cy="1158059"/>
          </a:xfrm>
        </p:spPr>
        <p:txBody>
          <a:bodyPr/>
          <a:lstStyle/>
          <a:p>
            <a:r>
              <a:rPr lang="fi-FI" sz="3200" dirty="0"/>
              <a:t>Koneellinen puutavaran valmistus -&gt; harvesteri</a:t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DB2D85-6F83-4792-8E74-4399BAA8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333" y="1828800"/>
            <a:ext cx="5585926" cy="4553435"/>
          </a:xfrm>
        </p:spPr>
        <p:txBody>
          <a:bodyPr/>
          <a:lstStyle/>
          <a:p>
            <a:r>
              <a:rPr lang="fi-FI" dirty="0"/>
              <a:t>65 </a:t>
            </a:r>
            <a:r>
              <a:rPr lang="fi-FI" dirty="0" err="1"/>
              <a:t>osp</a:t>
            </a:r>
            <a:endParaRPr lang="fi-FI" dirty="0"/>
          </a:p>
          <a:p>
            <a:r>
              <a:rPr lang="fi-FI" dirty="0"/>
              <a:t>Mittalaitteet, metsänkäsittely, oman työnsuunnittelu, tekniikan opiskelu</a:t>
            </a:r>
          </a:p>
          <a:p>
            <a:r>
              <a:rPr lang="fi-FI" dirty="0"/>
              <a:t>Työpaikalla tapahtuva oppiminen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E6DB805-FC9A-44C5-B1C8-05DEEF14D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797">
            <a:off x="8653312" y="4033774"/>
            <a:ext cx="3327411" cy="221827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81DE193-AB55-18C9-265C-90AF60D16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4039">
            <a:off x="194439" y="3979635"/>
            <a:ext cx="3364821" cy="240048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A903845-61DA-95C7-4978-2D013103E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969" y="4135457"/>
            <a:ext cx="3640493" cy="215488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BB6538F-DD15-9BF1-CDFE-270800D96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2327">
            <a:off x="8725385" y="253144"/>
            <a:ext cx="2894383" cy="32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12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E0E179CB-427B-C2FB-7661-E62748342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AFF7C43-3534-4635-835E-B8BCE218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165" y="941099"/>
            <a:ext cx="9958138" cy="1158059"/>
          </a:xfrm>
        </p:spPr>
        <p:txBody>
          <a:bodyPr/>
          <a:lstStyle/>
          <a:p>
            <a:r>
              <a:rPr lang="fi-FI" sz="3600" dirty="0"/>
              <a:t>Koneelliset maanmuokkaus- ja metsänhoitotyöt -&gt; kaivinkone</a:t>
            </a:r>
            <a:br>
              <a:rPr lang="fi-FI" sz="3600" dirty="0"/>
            </a:br>
            <a:endParaRPr lang="fi-FI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76FA55-EB5A-43DE-8DA0-5BDF6C169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694" y="2340060"/>
            <a:ext cx="9440364" cy="4121676"/>
          </a:xfrm>
        </p:spPr>
        <p:txBody>
          <a:bodyPr/>
          <a:lstStyle/>
          <a:p>
            <a:r>
              <a:rPr lang="fi-FI" dirty="0"/>
              <a:t>Kaivinkoneenkäsittely, huolto, maanmuokkaus, tienteko</a:t>
            </a:r>
          </a:p>
          <a:p>
            <a:r>
              <a:rPr lang="fi-FI" dirty="0"/>
              <a:t>Työpaikalla tapahtuva oppiminen</a:t>
            </a:r>
            <a:endParaRPr lang="fi-FI" dirty="0">
              <a:hlinkClick r:id="rId3"/>
            </a:endParaRP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C02F620-E569-4691-8F4F-46FC3E6262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4"/>
          <a:stretch/>
        </p:blipFill>
        <p:spPr>
          <a:xfrm rot="20942673">
            <a:off x="6684285" y="3122771"/>
            <a:ext cx="4508618" cy="255625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1AEC56B-DC78-40B0-BC37-5B2169AAE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324">
            <a:off x="1018131" y="3713928"/>
            <a:ext cx="3256068" cy="223273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38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18B0C72E-075B-9BD5-8AF7-CA4C6426F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434" name="Otsikko 1"/>
          <p:cNvSpPr>
            <a:spLocks noGrp="1"/>
          </p:cNvSpPr>
          <p:nvPr>
            <p:ph type="title"/>
          </p:nvPr>
        </p:nvSpPr>
        <p:spPr>
          <a:xfrm>
            <a:off x="2543877" y="686917"/>
            <a:ext cx="9958138" cy="1158059"/>
          </a:xfrm>
        </p:spPr>
        <p:txBody>
          <a:bodyPr/>
          <a:lstStyle/>
          <a:p>
            <a:r>
              <a:rPr lang="fi-FI" altLang="fi-FI" dirty="0"/>
              <a:t>Hyvä tietää!</a:t>
            </a:r>
          </a:p>
        </p:txBody>
      </p:sp>
      <p:sp>
        <p:nvSpPr>
          <p:cNvPr id="18435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809751" y="1983631"/>
            <a:ext cx="10001249" cy="3000375"/>
          </a:xfrm>
        </p:spPr>
        <p:txBody>
          <a:bodyPr/>
          <a:lstStyle/>
          <a:p>
            <a:r>
              <a:rPr lang="fi-FI" altLang="fi-FI" dirty="0"/>
              <a:t>Täysylläpito</a:t>
            </a:r>
          </a:p>
          <a:p>
            <a:pPr lvl="1"/>
            <a:r>
              <a:rPr lang="fi-FI" altLang="fi-FI" dirty="0"/>
              <a:t>Ilmainen asuminen</a:t>
            </a:r>
          </a:p>
          <a:p>
            <a:pPr lvl="1"/>
            <a:r>
              <a:rPr lang="fi-FI" altLang="fi-FI" dirty="0"/>
              <a:t>Kolme lämmintä ruokaa päivässä</a:t>
            </a:r>
          </a:p>
          <a:p>
            <a:r>
              <a:rPr lang="fi-FI" altLang="fi-FI" dirty="0"/>
              <a:t>”Suuri vaara” joutua töihin opiskelujen jälkeen</a:t>
            </a:r>
          </a:p>
          <a:p>
            <a:r>
              <a:rPr lang="fi-FI" altLang="fi-FI" dirty="0"/>
              <a:t>Tai aloittaa yrittäjänä…</a:t>
            </a:r>
          </a:p>
          <a:p>
            <a:endParaRPr lang="fi-FI" altLang="fi-FI" dirty="0"/>
          </a:p>
        </p:txBody>
      </p:sp>
      <p:sp>
        <p:nvSpPr>
          <p:cNvPr id="18437" name="Dian numeron paikkamerkki 4"/>
          <p:cNvSpPr>
            <a:spLocks noGrp="1"/>
          </p:cNvSpPr>
          <p:nvPr>
            <p:ph type="sldNum" sz="quarter" idx="14"/>
          </p:nvPr>
        </p:nvSpPr>
        <p:spPr bwMode="auto">
          <a:xfrm>
            <a:off x="4779746" y="5582791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07D256-00BF-420F-931D-292C4CDDD35F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i-FI" altLang="fi-FI" sz="1600"/>
          </a:p>
        </p:txBody>
      </p:sp>
      <p:pic>
        <p:nvPicPr>
          <p:cNvPr id="18438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93010"/>
            <a:ext cx="12700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4576018"/>
            <a:ext cx="208756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96668"/>
            <a:ext cx="1919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539CFA4-01FC-448F-B4EC-B46EADAE8EAB}"/>
              </a:ext>
            </a:extLst>
          </p:cNvPr>
          <p:cNvSpPr/>
          <p:nvPr/>
        </p:nvSpPr>
        <p:spPr>
          <a:xfrm>
            <a:off x="9474695" y="4576018"/>
            <a:ext cx="156925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139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koneopit.fi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6A95CEF-43BD-40ED-B8B3-5E5D33659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0666" y="4012198"/>
            <a:ext cx="1398695" cy="138727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D0029F2-2CFE-2F12-7415-480100BD8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6266" y="184460"/>
            <a:ext cx="4869741" cy="27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7D561FBD-3F31-E32A-C1F7-2C7AC6993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Otsikko 1"/>
          <p:cNvSpPr>
            <a:spLocks noGrp="1"/>
          </p:cNvSpPr>
          <p:nvPr>
            <p:ph type="title"/>
          </p:nvPr>
        </p:nvSpPr>
        <p:spPr>
          <a:xfrm>
            <a:off x="783038" y="1752578"/>
            <a:ext cx="3540387" cy="1214437"/>
          </a:xfrm>
        </p:spPr>
        <p:txBody>
          <a:bodyPr/>
          <a:lstStyle/>
          <a:p>
            <a:r>
              <a:rPr lang="fi-FI" altLang="fi-FI" dirty="0"/>
              <a:t>Taitajakisa</a:t>
            </a:r>
            <a:br>
              <a:rPr lang="fi-FI" altLang="fi-FI" dirty="0"/>
            </a:br>
            <a:r>
              <a:rPr lang="fi-FI" altLang="fi-FI" dirty="0"/>
              <a:t>menestystä</a:t>
            </a:r>
          </a:p>
        </p:txBody>
      </p:sp>
      <p:sp>
        <p:nvSpPr>
          <p:cNvPr id="24579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798913" y="2974953"/>
            <a:ext cx="6379809" cy="3000375"/>
          </a:xfrm>
        </p:spPr>
        <p:txBody>
          <a:bodyPr>
            <a:normAutofit/>
          </a:bodyPr>
          <a:lstStyle/>
          <a:p>
            <a:r>
              <a:rPr lang="fi-FI" altLang="fi-FI" dirty="0"/>
              <a:t>4 Kultaa</a:t>
            </a:r>
          </a:p>
          <a:p>
            <a:r>
              <a:rPr lang="fi-FI" altLang="fi-FI" dirty="0"/>
              <a:t>3 Hopeaa</a:t>
            </a:r>
          </a:p>
        </p:txBody>
      </p:sp>
      <p:sp>
        <p:nvSpPr>
          <p:cNvPr id="2458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7ADC5C-0365-4212-B357-CB58A9772A5E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i-FI" alt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224B392-50D0-74CF-9FCF-FC1B2F81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746" y="972994"/>
            <a:ext cx="7917172" cy="42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04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79429FC-1431-0784-DA3D-2CD9A7265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602" name="Otsikko 1"/>
          <p:cNvSpPr>
            <a:spLocks noGrp="1"/>
          </p:cNvSpPr>
          <p:nvPr>
            <p:ph type="title"/>
          </p:nvPr>
        </p:nvSpPr>
        <p:spPr>
          <a:xfrm>
            <a:off x="1291967" y="1567408"/>
            <a:ext cx="9958138" cy="1158059"/>
          </a:xfrm>
        </p:spPr>
        <p:txBody>
          <a:bodyPr/>
          <a:lstStyle/>
          <a:p>
            <a:r>
              <a:rPr lang="fi-FI" altLang="fi-FI" dirty="0"/>
              <a:t>Ajokortti – täytyy olla!</a:t>
            </a:r>
          </a:p>
        </p:txBody>
      </p:sp>
      <p:sp>
        <p:nvSpPr>
          <p:cNvPr id="2560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463823" y="3008006"/>
            <a:ext cx="6641791" cy="1714915"/>
          </a:xfrm>
        </p:spPr>
        <p:txBody>
          <a:bodyPr/>
          <a:lstStyle/>
          <a:p>
            <a:r>
              <a:rPr lang="fi-FI" altLang="fi-FI" dirty="0"/>
              <a:t>Ammattipätevyyden peruskoulutus 280h</a:t>
            </a:r>
          </a:p>
          <a:p>
            <a:r>
              <a:rPr lang="fi-FI" altLang="fi-FI" dirty="0"/>
              <a:t>C ja CE korotukset maksaa koulu</a:t>
            </a:r>
          </a:p>
          <a:p>
            <a:pPr lvl="1"/>
            <a:r>
              <a:rPr lang="fi-FI" altLang="fi-FI" dirty="0"/>
              <a:t>Inssi, lääkäri ja leimaverot opiskelija itse</a:t>
            </a:r>
          </a:p>
        </p:txBody>
      </p:sp>
      <p:sp>
        <p:nvSpPr>
          <p:cNvPr id="25605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095D21-0603-4E7F-AF24-7FB5884F1137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i-FI" altLang="fi-FI" sz="1600"/>
          </a:p>
        </p:txBody>
      </p:sp>
      <p:sp>
        <p:nvSpPr>
          <p:cNvPr id="25606" name="AutoShape 2" descr="data:image/jpeg;base64,/9j/4AAQSkZJRgABAQAAAQABAAD/2wCEAAkGBhQSERQUEhQVFBUUFBgVFxUYFBUXFRQUFBQVFxQUFxgXHCYeFxwkGRUUHy8gJCcpLCwsFR4xNTAqNScrLCkBCQoKDgwOFw8PFikcHB8qKSksLCkpLCwsKSksLCkvKSksLCkpLCksKSwsLCwsLCwpKSkpLCkpLCksLCwsLCkpLP/AABEIAMIBAwMBIgACEQEDEQH/xAAcAAAABwEBAAAAAAAAAAAAAAAAAQIDBAUGBwj/xABHEAACAQIDBAcDBwoFAwUAAAABAhEAAwQSIQUxQVEGEyIyYXGRgaGxBxRCUrLB0RUWIyRicnOC4fAzkqLC8UOj0hc0U4OT/8QAFwEBAQEBAAAAAAAAAAAAAAAAAAECA//EACARAQEBAAIBBAMAAAAAAAAAAAABERIhAgMTMUFRYXH/2gAMAwEAAhEDEQA/AOiAUoUVKoAKVRUdAdCgKVFAVKoqOgFChQoBQoqOgE0KKhNAdCimgTQAmiJopoUAmjpNCaBVCiBoTQHQoRR0FP0ovfq72x3rqlB4BhBPlr765xsfA3XsC317rbDNCLlC97XSNdZOtbzH3usuO30UBRfZ3j66VlejH+F/M/2zWaqOnRkj/q3fY5Hwofmup3vdPncf8av8tERUGf8AzUtcQT5sx++jHRWz9Qe+r4rTeWqKX83LI+gPQVJGF/R9VJNv6h3aGQPLTdU80grQVn5FtfUX0oVY5KFF1vhQFAUdaZCjFChQGKVNJmshY25iOtvjMjIl50UFDuVueafDlppFBsMwo81ZM7YxH1kHkn9aiY/a99EzPcYawMqICTroJHKpO+oXr5bYuKI3RWKwu2L7orBrkXGyj9GG1EjeFjhvqcTifrOP5VE+6rdnzCXWlN4UOurE7YxOKsoHLuNQsSsEk7oHgDT+Eu3H7KXsxSJAuKSPM/S5cd1Muamzca44jwpJxHhWPbC9YxUurtxXrVJ8dJo8Tea3KtfyEKDGck5d2kA+lTumxr+v8KS2I8PfWP6tSvWm6sb8xczy3d6eERTGHxFu53bslBoGzDu7skj+tMv4Nn5bVsQfCkXMZl7xUTukgfE1kMRbzSWOYkakmfZ5eFJtWQdTqeZk/GpqtRe20imDcQHlK1F/ONJPb/0tHuXWqZLIG4Cj6uiry1tpWmLgEc+z6ZgJqsvdKLmbsWywne1wrPkFBqMbIour1qCXc6T3SOxbAPNnJEcZAAJqGekV8K2ZULENDKWUAncY1mPOpWHw8a76N8OvKglCxltwJgLE844+tZ3o5hituDvzN72MVdnDsrMwYkP9EnRTI7vhv00qBstjknTQn0nX8fZVEsJRtbpTL4+6kFDz91AkpRMlUd7aeKzuFRCqsVB1kgHz5Un8oYqdUQAedBcOtINU2I2xcKFgVGWQRlnUCd86b6hpjMW4zIUymY7K8z40Giy0Kzv679cei0Kdjroo6IUdaQdChQqg6xGz7BIvvBy/Ob0t49aw/D1rbiueYC5cZTDsEa7dJXhredp8NazRc2CcwiZ8BJ3cKoNqYq5fdnGZ7doFQzAECR2jymdfSroLpFIXCKFyhRl5cKvh5ce08vHkqlvFBgwTcA1aJUd4iMvtPHnTW2zNy4LvWaKOpUtIJMSTAIOs7oqyv7OUurcFEZYEb9DUtrQ5D0rfuTdY4XMZ/ali71VlHOZ2febwI3aKVmBE94+VDZFjsXlCxdCkBmfKOMBY0J466bqs79kFgY3eFS0Wp7vWYvt97rN4fBdY1tVXq8o/SOc2/wANTr5Ab6sL+FD3rvZSAvZlbmUsVUDLHGZ36Vb5aS43eY+IpfVqe3FKmEZ8MyQFYPIlCHeP2uG+PZS9g4YoXZwykplGYAzukARoNN9LTal04xbAYKrOFnq7bMAQCTLKfHfVl85u2ruR7rE27L37gFuzlKqewi9gSY3mYnd4dbyz+9sePHf50TcXSisJpVn1F667qbzKqXUEIttJRraMQTlJJGby03VXm9cjDDrb36Z1DN1tsZRniAmWTK8dwrjw/bryL6o8AfSkhfCnHUi6M2IvKqpde4vXBioRwttpUdnNMx4Rzqp6+8L+MRr16LFq46fpW+jBSeehqz09+0vnixahbsl2Cg5SeMTVb0gt3LOGtXFu3es7AunrXOr28w46aj30vodi3uEF2ZzmbVmJMZN2vtqX088eSzz24m9YVkHeCRI4gHlRLeYnj6VaYKwO0YmWPup+/opgT4CJMkCBMDjWcaRbhJB8FPtJ/v31WbHwri2M6lTJ0PmY+6puN24lrR8qmJAa4gYjwVSxPsFUWI+UABsqWgRI7RcgAHeYySY5eFMNX1uwRpBgbt3HgNeH4VVbZ6QJh2COrFiM2kREkbyfA0y3Tuz9f/sP7s1wT7Kyu39sjFXe6WCg5WRWVysSZBLCAZ/GriL3Z/SJGzaQSxbU8D41OxWLBUwOB3+Vc0XEPbcbwd+oIMHUEeytHs3byv2GhCdAx7mvEx3PhQWHzcFLmu9m96ipuAcJZVY1AOvtNQ3w9y1aZ7isqMTF3K3VmRCmQJAPAldatNkbEa9aU271l9NQrsSJ59mazFpn574e+hVl+Z1769v1f/xoVtnG3FHSQaR10gFQWB1kZYg7jqRpUaPUdJo6oMH41gNgj9BbMbwTu5sTW6vvCseSk+gmsVsBYw1n+Gv2RWaJoHhQ/vhTlJisqaenLqkASpE8xHpTd1yNQJI1A3SeXhVVsbpVisSzpiraKUYwU3a6ZTqd2uvEUEx7mu6pCueXv/pSHXtCpC1FIluQ/wA39KRcLaaDeOPj5U/FIu8P3h99VFSNkXFxIvqySGzAEMRuiDEVJW3flczWmhXQ5lY5rdwyyN2tQDEcaniiat+55McIgNdxKEsLlsk3Os7h39X1YXf3cvDw303ZtXj1RJtTZgo3VywgzEzuneKm36K2NKnOrxiDh8BdTrMl0IbplmC9qcxbsmezqTTuIt3nW4purF2M8WwJhQsTOgIVQalgUk0504xCx2HvXVdbl7MrlSVyCAV3Zdez4xvp7o9geqdQDILE7uaxzp2l4IxdXz+6nO2YcZ8rXA6IPafUml320Hi6/aBPwpGG7i+QpV493977ifurSOUbQOe9fZtSbrieMAwBPAaVS4zDOCcuo+6rTHn9Nd/jXPtmmQ2lVFeiMB2vZrwo7e0TZuWnH0XEjmIII9qlh7afxQJiAT5DXXwqPh7CXHC3X6sAzMbiNwIO6orV9JdjWyttxooPVZuSuOssN4jKXT+Ss5dwxtNkYaHceBrcbPwgvYZrGYNo+HDaEZrc3cM2n7Ob1quZbdy1ZRxOZYPBhcTsweRkMPZ41DSuimOFwGzd7TKOyST2k4g+Iq+GxrQMi2oJEaCNKXs9VyiAAdx0APhu8PhUomstIn5Pt/VFCpDMaFFbBzofKkYP/DT9xfsioN5MV1bjq0BjRs689dP3Z9KKxh8UbagKuq78y7igCceG+tItposw3cR98x8DVR8xxmRVAUFQNc665QkD3NPnUfHW8QhuN2VLBB31LAqeAHmaostrYxUtuGYAm3cIHPKjE1l9hj9XteFtfsio3SHGtctsXEMlpgfGQ2vCJHs0qbsoRaQfsr9kVikS6KlUQqKaca0ixZAk82NOE60pB8aimiO1TqikEa04KIJhu/vnSLm8fvfcacpu5vX97/a1AqiNKNEaBi9Qt0d6hb3UB1nemOymuW+tFwqLSszJBhxoY0YQdPHfWiFV3SRv1O//AAn+FBnrXyg2soAR9AB2iOGkmAaNenq5lCpBYgBg2aCSBqCo51zy2+lTtlmbtr+Nb97rW8iO9W9w8hSbx1T97/Y9ElzQaHd9U0l2ll0PeO/T6D1plz7bPRXELeuFbbXEZ2dWSD3jJBEyCDNVo2XeU9qxeA/hP9wrrUUUVTHHcXZYDuuPO24+IqPg8X1b5nWQFaVInN2TCkeLZa7Qy1FfAKTJFBznA7Fvvh7lzDlrds5WCEkFiigl1J7vazbuGkxTWKsX7JbrkdAzlkZwTLTJ1B38a6hds9hgOKsPUEUxirS3LUOAwZQSCJGomoMnsXaxChrptgMwSVYwCQcpad2oI/mFaDrJ1G48QeHhWL2v0ZbMTY1jQqTwPLnHr51edGtovcR1uKVZHiSDBkSY/mBMcMwFYsai4kUKGShRUrbPSa66L82S4mYxLa5lIJOhmNATM1V4XpBjmBRHJI7MBEJXLII3aRAGtTuluJwjqnVm0+Q3c2WHy/omQrEwplg3mgisjexFobktavMmyTAUdyVfdqPaKvH7qc8+JraYOxtG5mV7rLKgqw6ptc2o7JHAEVHxnz3DrmdrbAkDVYJLMANwHPnT/wAnjWltNZGa4xEmdEyAkZVDce0c3P2VrQiBQOpETMQh14HU0vi3z/Uc56QYm8LTrft2xmt3IKnWQvDU8SPOrTAaIunAcuVaHpey/McSer16i5BhNJU6zMjhuqgwfdHkKiW6ezeB9340NeXwpZUjypy1h2YSqkjmAaiIjAzuPu/GjAPI+6nG30c1AzJncfdS83gfd+NGaUiFtACT4CqGy/n6Uhm1HmfgatrOxGOrkL4bz+FPvsW2ACzsPElQPeKuClLeBoi3nVhicCsTafrNe6IY+fZqAzQYOh5HT41MEfEN4H0oW204+hpdyhb3UAzjx9DVT0jP6rf/AIb/AAq4ql6Rn9Wv/wANvhUHM9hbF6944QWImNJj+tScNs5bd202Yn9ZCDgIR01/1e6pPQ0w5/h/F1pgP2rHP50ftWa3v0mO1KaJzqvmfsNRBqjbSuuqE21zOAxVebZGgVpE4NR5qxuE2vtJrqB8Ootl1DN1bAhCRmMl9NJ4Vr6Bc0VJihFEG1QbLfok/hp9kVMJqJa/wkjdkWPLKIoKPEXgrMWMDT76ptv7Quoy9W5QQZAjU6c6k9JL4TUxv4zwEndVBtjay3URlIkEgxPIc/KpWoabpJiP/lPoKFU7Xdd1CpkNdCXokwsBUVw+bPBttJ7MBNAVPnIAml2eiV1reth1fNMle7vkGTqvdgeHnXU81Ezxv0pIrDbA2Fft9Sbg6pbZLMTcTtSwMdk+AJnwrYHaVsDW4g3fTXmDzrlXyudJXa+uHRuxbUMYIILtrPIwNPCDzrP7O2a9xAWy6jMCxRNPFmgeMedVHW+l21LTYLEKt61JtMABdQsd0qBOpiRVds7H2EtPeuOrrbE5FZSzc4UGWjkK5NtlTbcWxBIAJhlca/tKSJ+FScBsu40DqyzMMwCrmYjnlEmPOmDr2J6Q272DtXLhGHNxlIR3AZVzxmI5Zdd2kiolr5ScMMUbHZSyqkC9PYZhGggd2J1nePGuT7WtmxoyFWPAplJ8RIn201gMU50OYDwYgTw8qDqON6U4Z8QwS6hBywZgFiNYJ/vfUz5wg33bK+d+yPi1cscc2J//AFb4RSV7MkcjvtseH7TVOJrq9rG4YS1zFWABwW6jsfIKT7pNKfpVplwtrKPr3ZX2hO838xWuOWttncQp/kUT4aLT35URtTan2jj7KYOp/lG6e/ijrwUpbA8Bl7X+qo+I2ejMGdQ5HF+2e0QN7T51zpTaYTkI8sv3rV7sXpT82UoF6xZBC3AGyR9Uggga7t3lrTBrU2ZbBlURSNxCgEeRAkVKGNuAQWzr9VxmHv199Z//ANSF+lh7fsBH3mpGB6ZW72aLFpYjv4jq5me7m37vfTKJ5uA8laJK65TG8pJJ3alSZG8FgDC0OlQ8RiusELYQ+K461IIOhErvG+ja9f8Ao4cD/wC5G+DCmU1Oqi6St+rX/wCG3wqY93FR/gH0zfBqrdsM7Wmt3ALBuLlZ7pyKucMAwGpYZlI8NJqZTWP6FKTcgcbR08n/AKGlbM2O+IxVu0pCkX7jEkEhRbyMTHHuxFJtdB3Bm3jcJ5i9B+FRNn4+7gMVchkuOEZA6tmQFwpLie9pI86uGu1/NGG+6nttkT/3KJ8M+hDKwBkwhmIYads864djNtFmzXCzsdSScx9Saa/Ky+I9n4VpHe+rPDKZ3akT7jRGRvU+yD8NfdXE9ndKntx1V90jhmIX/KeyfSujdE+m4xBFq9C3fokaLcjUwODRrHHeOQI0vWDiY89PjSqWHouqHL00+FUJNQ8Mv6K3/DT7ApvpDtVcNh7l06lVkDmx0UepFV+A2jdGHtteVEbIJT9IuXTQEsDrG+oqj6Y2Tk04E7jB7rceHnUDo10bONzoHReqVJLS+pmRpxmRPhSsd0uD3GUYe45ViI0KmNJBjUfjVvsdBcSLllbTDXICp0O4kDUVLVPr8lRH/VtnxyN+NCnvmFvl9qhU6G06RY67Zsl7KNcbMBlVczZTIJUQdQcu8Eb65pi721L7FzgmMwMt1LbIFE8Lu46nURpHKutMk1EfYtoyTbQ/yiqPPfSLAXrd8ddbW2xQPlVkKhczRGQkDUHSru6y9QLkiDYFvL+2BH3e+fCuv3Oi2HJnqlBiMwUTHKTwrLbT+Se27s1u61vMSSpQMuu+IIjj68KDmJXK2VtZCvJOuUxMifbV3tsEXXIJGmhEaDIkQ28ag7t8Gr7E/JXdzs/XKZEQEgZQNFgnQVSYro9jZFu7ZuFU0DBM0qOAZRrPD30FVtG0WAZ2ZjkWCxJiQDlE8O1MedT8XZKW7KJMdUrmCBmJzE/vd3d+0aRtLBX3IHU3FUEk9kgZm0gTBygRw+iKZbaS9WEuBhctSFMDcpEA5txED08aCLjbpDaEwQCI3QRVZdxJ5t6/1q+w1tGVHvCUMlgGymM3AwY48P6uuuzTvOJtGd0Wrn/iaqMs+MLNmOhAMkCCSdBPjrv8KaW4xJAE+zxrXrsTBP3MbE8Hsusf5SaB6Fgx1eKwz+BuZfc4FBnLV9kD5hEAD2sYHuk0uxtBmHd3GJHvO7hp61bbQ6IX7aywUoWhSrq8sFYgdgn6IY+ymvzWxFuM9m4o4yr6jiZ3VNEDG44qi6QzCYJmB+NN7P2e10mTwlmPAf3wpnGMblw5QTBgACSAK03RVew0atmG4ZvonLoeEdZRUG70eIBgNpvlQN/OGJHDePSq5bJ1TUHUqdQVYalfIwfaPE1d7Jx1zrmV2J70hwcqQIDCPYo4aioG0wBfkaAMp8oYeHIUE7ZuCJs4Q9stdxORnFzsus9yA0gjXWN3OtRj9h22uW0ayGHa7IZyDopHHTjWT2PfXrMIimYxebTLqA1w8THLfXQ9mYZzeRihUKCSSyQZUAZcrGR6Vzks3a3bLnTFdPOjtrDpY6u0trPcIMEkkADSSTz4Vjca+XsLoN5138q6N8rFwfq0TIuMW3kAlbWXwEgbvCa5vjLZa7A3mB7hrW5djFmGEtsSAok+FPps9t/Z56k+zdzqxt2BIt2gTOhImX8SOA8Km/kTgbizyCs0aga5QedVFA+AYawOOoMjh+NP7PxLWyJkQQVYHusDIIPnrVhfw72oOYMpOhU9mROngdTULGICM69kkmQD6H4D4UV2nottwYqwGMdYvZuAfWA7wHJhr6jhVxFcX6G9LfmblrgLoyhWCxmkGVOuhI1G/c1b2z8puEI161PO2D9ljViE/KL/AO1K/WuW19XH4Vcps0o7tnYh2Jyk6LLEwPWPZWR6V9J7GKFi3ZYsWxFqeyywM0a5gOJ4VvMQaDOdK8IbWHDr2GM7gBw8PCNd+tVXQ7YmJKvcCd+O+dWGuupB31oOkfSEGwrlAWtNJQ91tCAQQIIn26bhS/k62u1/r2usS7FWAiFW2AQAvhJPrPGpQobFxP1U9R+NCthQqcVSTRilEUVUKWldXSKUrUCWtUg4YcqkTzoRQQnwAP8AxVNtDoJhbzZrlpS31hKn25TB9orTEUUUGJxHyY4ZjJDnzdiBUb/0zsLuQH21v6LKKDAjoRbX6AHs++m7nRNPqCugG0KbbDA8BQc1v9D0P0Y/vxoJse7b/wAO9dXyuOPviuiPghUe5s8chQc2sbLuWlCoQFHNfiRWVUNg75Vx+jflxXgR4g6eRPA12TEbJB5iqLa/QwX1gkHiJ0IPMHhQYLEbbTUqw1B3IweCoGXU5Y08fbxzWPvzPjujgP8Aj4VscX8m19CcksOEwfeDUI9AL41K68J/pu/vdQV/QxLVu/Za4Bm65WDFiuQbhxj15116ziQWEag8RBA0n28vbXLbnQjEDeh9mvwqI+w7yHcwI46qfUVLNGn+VC3pYg72ct+0VFuJ5kAmuf4ZR1zExpbYiYIkoFGh3758xVniLN0jtO5yyQHYmNNYnyFLu7NVbduWAcgTxgNzjWJmkmfC26k9GcNKuZglgkngDvM8N4M+BqZtDbTWmNq0ihQFLdslZXXskHSdJJmd88aq9gYwI5RtAxETuDrMA8I1I5SBOlXWO2ZbuurF+qY5gYARAoAyr2o46eGkiZrTJONuW8Ra63sgue2gAGVM2USToSrEsI8OcVlEtQxDcJn+WZHhuNap7qJYW2jN1YhnmCFIJzQ0QxY8NO8OVZrD2zcdiPM6T32C/wC+ghZcqNodSDH9+VFmYDuHdxU7ue6rG3inS6WssU1gHcQOI0q6wu28Q3evetu23rI1qKzuysaEv2WddFuoxgawrBjHjArplrp7ZKnrM05jGVDGWezMsdY38KzN7AtfbM11JgDS2EmDOoTQ/wBKl4LogrEZ74A8FJPviiJuI2mMWOqtWu8RLGYMbuzxP961vujexVw1uPpNBbnoKrej2ysPh9bcs31mOvsG4VfrfBoJOehTGehVVaUCKIUoVAktRheVKiiK0ADEUpWBoBqBSaBWtCab1FGLo40C4oiKAjgaEmgEURpUigaBJpJSl0WWgbNum2tDlUiDQ86CEcPSWw0+NTGSgy0Fc2DHL4VHu7NU7wPaKtitJFuaDN4notZfeg/vzqsxHQi3EAGOR+48K2rWvCkm15ig470j+T28JeypfTVRqxgQCOcAbqzIx+Is9lgw4Q6cuALCfZMV6GNmkXcODvEj1HpQeecXir10DOpC6wYKKT8CY5U9h8MQhVRMmc2UjSI/GPM+zubdH8OTPU2559Uk+oFEej9r6iegojidnZLcjU2zstuVdbfo5a+qB5f80w3Rq3wkelBzrD7PIq1wuGitZ+bQ4GlLsKKCpwlk1bWQRT6bOjhTgw1UNBzQp7qaOiroGlA0miFQO0YNIBpQoFZZpHVnnShSgaBKnnQyzS4oslAiDQmlg0JFAmRQiipDTwoHc1CRTaOeIpU0C4ojRRQzUBUdAtQoAaTlpWWhNAgrRZacoRQNRRFaeiigUDYt0XVeVOAUGFAybVJKU8aKaBnJRFadK0UVQ0RSSPKnStNkUDeXwo6EUdBKBo6QppVQGDSwabowaBwGlTSAaUDQKmjmkg0c0B0kpRzQmgaFjWacApU0VAVERSqKgTFHmozQy0BA0MtArRRQCKKaOaPNQFNHQgUMtARo5ot1FnoDJoUWahNADSTR0RagKKSRSiaSaoQaQacJpDGgRQoUKBy3upyhQqAxQoUKBQpRoUKAxSloUKAHfQoUKAUaiioUC6TRUKAlpVChQCgKKhQE1JNHQoCpQoUKAzSXFChQNtRUKFAa0ZoUKBDUgmhQqhNFQoUCYoUKFEf/2Q==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AutoShape 4" descr="data:image/jpeg;base64,/9j/4AAQSkZJRgABAQAAAQABAAD/2wCEAAkGBhQSERQUEhQVFBUUFBgVFxUYFBUXFRQUFBQVFxQUFxgXHCYeFxwkGRUUHy8gJCcpLCwsFR4xNTAqNScrLCkBCQoKDgwOFw8PFikcHB8qKSksLCkpLCwsKSksLCkvKSksLCkpLCksKSwsLCwsLCwpKSkpLCkpLCksLCwsLCkpLP/AABEIAMIBAwMBIgACEQEDEQH/xAAcAAAABwEBAAAAAAAAAAAAAAAAAQIDBAUGBwj/xABHEAACAQIDBAcDBwoFAwUAAAABAhEAAwQSIQUxQVEGEyIyYXGRgaGxBxRCUrLB0RUWIyRicnOC4fAzkqLC8UOj0hc0U4OT/8QAFwEBAQEBAAAAAAAAAAAAAAAAAAECA//EACARAQEBAAIBBAMAAAAAAAAAAAABERIhAgMTMUFRYXH/2gAMAwEAAhEDEQA/AOiAUoUVKoAKVRUdAdCgKVFAVKoqOgFChQoBQoqOgE0KKhNAdCimgTQAmiJopoUAmjpNCaBVCiBoTQHQoRR0FP0ovfq72x3rqlB4BhBPlr765xsfA3XsC317rbDNCLlC97XSNdZOtbzH3usuO30UBRfZ3j66VlejH+F/M/2zWaqOnRkj/q3fY5Hwofmup3vdPncf8av8tERUGf8AzUtcQT5sx++jHRWz9Qe+r4rTeWqKX83LI+gPQVJGF/R9VJNv6h3aGQPLTdU80grQVn5FtfUX0oVY5KFF1vhQFAUdaZCjFChQGKVNJmshY25iOtvjMjIl50UFDuVueafDlppFBsMwo81ZM7YxH1kHkn9aiY/a99EzPcYawMqICTroJHKpO+oXr5bYuKI3RWKwu2L7orBrkXGyj9GG1EjeFjhvqcTifrOP5VE+6rdnzCXWlN4UOurE7YxOKsoHLuNQsSsEk7oHgDT+Eu3H7KXsxSJAuKSPM/S5cd1Muamzca44jwpJxHhWPbC9YxUurtxXrVJ8dJo8Tea3KtfyEKDGck5d2kA+lTumxr+v8KS2I8PfWP6tSvWm6sb8xczy3d6eERTGHxFu53bslBoGzDu7skj+tMv4Nn5bVsQfCkXMZl7xUTukgfE1kMRbzSWOYkakmfZ5eFJtWQdTqeZk/GpqtRe20imDcQHlK1F/ONJPb/0tHuXWqZLIG4Cj6uiry1tpWmLgEc+z6ZgJqsvdKLmbsWywne1wrPkFBqMbIour1qCXc6T3SOxbAPNnJEcZAAJqGekV8K2ZULENDKWUAncY1mPOpWHw8a76N8OvKglCxltwJgLE844+tZ3o5hituDvzN72MVdnDsrMwYkP9EnRTI7vhv00qBstjknTQn0nX8fZVEsJRtbpTL4+6kFDz91AkpRMlUd7aeKzuFRCqsVB1kgHz5Un8oYqdUQAedBcOtINU2I2xcKFgVGWQRlnUCd86b6hpjMW4zIUymY7K8z40Giy0Kzv679cei0Kdjroo6IUdaQdChQqg6xGz7BIvvBy/Ob0t49aw/D1rbiueYC5cZTDsEa7dJXhredp8NazRc2CcwiZ8BJ3cKoNqYq5fdnGZ7doFQzAECR2jymdfSroLpFIXCKFyhRl5cKvh5ce08vHkqlvFBgwTcA1aJUd4iMvtPHnTW2zNy4LvWaKOpUtIJMSTAIOs7oqyv7OUurcFEZYEb9DUtrQ5D0rfuTdY4XMZ/ali71VlHOZ2febwI3aKVmBE94+VDZFjsXlCxdCkBmfKOMBY0J466bqs79kFgY3eFS0Wp7vWYvt97rN4fBdY1tVXq8o/SOc2/wANTr5Ab6sL+FD3rvZSAvZlbmUsVUDLHGZ36Vb5aS43eY+IpfVqe3FKmEZ8MyQFYPIlCHeP2uG+PZS9g4YoXZwykplGYAzukARoNN9LTal04xbAYKrOFnq7bMAQCTLKfHfVl85u2ruR7rE27L37gFuzlKqewi9gSY3mYnd4dbyz+9sePHf50TcXSisJpVn1F667qbzKqXUEIttJRraMQTlJJGby03VXm9cjDDrb36Z1DN1tsZRniAmWTK8dwrjw/bryL6o8AfSkhfCnHUi6M2IvKqpde4vXBioRwttpUdnNMx4Rzqp6+8L+MRr16LFq46fpW+jBSeehqz09+0vnixahbsl2Cg5SeMTVb0gt3LOGtXFu3es7AunrXOr28w46aj30vodi3uEF2ZzmbVmJMZN2vtqX088eSzz24m9YVkHeCRI4gHlRLeYnj6VaYKwO0YmWPup+/opgT4CJMkCBMDjWcaRbhJB8FPtJ/v31WbHwri2M6lTJ0PmY+6puN24lrR8qmJAa4gYjwVSxPsFUWI+UABsqWgRI7RcgAHeYySY5eFMNX1uwRpBgbt3HgNeH4VVbZ6QJh2COrFiM2kREkbyfA0y3Tuz9f/sP7s1wT7Kyu39sjFXe6WCg5WRWVysSZBLCAZ/GriL3Z/SJGzaQSxbU8D41OxWLBUwOB3+Vc0XEPbcbwd+oIMHUEeytHs3byv2GhCdAx7mvEx3PhQWHzcFLmu9m96ipuAcJZVY1AOvtNQ3w9y1aZ7isqMTF3K3VmRCmQJAPAldatNkbEa9aU271l9NQrsSJ59mazFpn574e+hVl+Z1769v1f/xoVtnG3FHSQaR10gFQWB1kZYg7jqRpUaPUdJo6oMH41gNgj9BbMbwTu5sTW6vvCseSk+gmsVsBYw1n+Gv2RWaJoHhQ/vhTlJisqaenLqkASpE8xHpTd1yNQJI1A3SeXhVVsbpVisSzpiraKUYwU3a6ZTqd2uvEUEx7mu6pCueXv/pSHXtCpC1FIluQ/wA39KRcLaaDeOPj5U/FIu8P3h99VFSNkXFxIvqySGzAEMRuiDEVJW3flczWmhXQ5lY5rdwyyN2tQDEcaniiat+55McIgNdxKEsLlsk3Os7h39X1YXf3cvDw303ZtXj1RJtTZgo3VywgzEzuneKm36K2NKnOrxiDh8BdTrMl0IbplmC9qcxbsmezqTTuIt3nW4purF2M8WwJhQsTOgIVQalgUk0504xCx2HvXVdbl7MrlSVyCAV3Zdez4xvp7o9geqdQDILE7uaxzp2l4IxdXz+6nO2YcZ8rXA6IPafUml320Hi6/aBPwpGG7i+QpV493977ifurSOUbQOe9fZtSbrieMAwBPAaVS4zDOCcuo+6rTHn9Nd/jXPtmmQ2lVFeiMB2vZrwo7e0TZuWnH0XEjmIII9qlh7afxQJiAT5DXXwqPh7CXHC3X6sAzMbiNwIO6orV9JdjWyttxooPVZuSuOssN4jKXT+Ss5dwxtNkYaHceBrcbPwgvYZrGYNo+HDaEZrc3cM2n7Ob1quZbdy1ZRxOZYPBhcTsweRkMPZ41DSuimOFwGzd7TKOyST2k4g+Iq+GxrQMi2oJEaCNKXs9VyiAAdx0APhu8PhUomstIn5Pt/VFCpDMaFFbBzofKkYP/DT9xfsioN5MV1bjq0BjRs689dP3Z9KKxh8UbagKuq78y7igCceG+tItposw3cR98x8DVR8xxmRVAUFQNc665QkD3NPnUfHW8QhuN2VLBB31LAqeAHmaostrYxUtuGYAm3cIHPKjE1l9hj9XteFtfsio3SHGtctsXEMlpgfGQ2vCJHs0qbsoRaQfsr9kVikS6KlUQqKaca0ixZAk82NOE60pB8aimiO1TqikEa04KIJhu/vnSLm8fvfcacpu5vX97/a1AqiNKNEaBi9Qt0d6hb3UB1nemOymuW+tFwqLSszJBhxoY0YQdPHfWiFV3SRv1O//AAn+FBnrXyg2soAR9AB2iOGkmAaNenq5lCpBYgBg2aCSBqCo51zy2+lTtlmbtr+Nb97rW8iO9W9w8hSbx1T97/Y9ElzQaHd9U0l2ll0PeO/T6D1plz7bPRXELeuFbbXEZ2dWSD3jJBEyCDNVo2XeU9qxeA/hP9wrrUUUVTHHcXZYDuuPO24+IqPg8X1b5nWQFaVInN2TCkeLZa7Qy1FfAKTJFBznA7Fvvh7lzDlrds5WCEkFiigl1J7vazbuGkxTWKsX7JbrkdAzlkZwTLTJ1B38a6hds9hgOKsPUEUxirS3LUOAwZQSCJGomoMnsXaxChrptgMwSVYwCQcpad2oI/mFaDrJ1G48QeHhWL2v0ZbMTY1jQqTwPLnHr51edGtovcR1uKVZHiSDBkSY/mBMcMwFYsai4kUKGShRUrbPSa66L82S4mYxLa5lIJOhmNATM1V4XpBjmBRHJI7MBEJXLII3aRAGtTuluJwjqnVm0+Q3c2WHy/omQrEwplg3mgisjexFobktavMmyTAUdyVfdqPaKvH7qc8+JraYOxtG5mV7rLKgqw6ptc2o7JHAEVHxnz3DrmdrbAkDVYJLMANwHPnT/wAnjWltNZGa4xEmdEyAkZVDce0c3P2VrQiBQOpETMQh14HU0vi3z/Uc56QYm8LTrft2xmt3IKnWQvDU8SPOrTAaIunAcuVaHpey/McSer16i5BhNJU6zMjhuqgwfdHkKiW6ezeB9340NeXwpZUjypy1h2YSqkjmAaiIjAzuPu/GjAPI+6nG30c1AzJncfdS83gfd+NGaUiFtACT4CqGy/n6Uhm1HmfgatrOxGOrkL4bz+FPvsW2ACzsPElQPeKuClLeBoi3nVhicCsTafrNe6IY+fZqAzQYOh5HT41MEfEN4H0oW204+hpdyhb3UAzjx9DVT0jP6rf/AIb/AAq4ql6Rn9Wv/wANvhUHM9hbF6944QWImNJj+tScNs5bd202Yn9ZCDgIR01/1e6pPQ0w5/h/F1pgP2rHP50ftWa3v0mO1KaJzqvmfsNRBqjbSuuqE21zOAxVebZGgVpE4NR5qxuE2vtJrqB8Ootl1DN1bAhCRmMl9NJ4Vr6Bc0VJihFEG1QbLfok/hp9kVMJqJa/wkjdkWPLKIoKPEXgrMWMDT76ptv7Quoy9W5QQZAjU6c6k9JL4TUxv4zwEndVBtjay3URlIkEgxPIc/KpWoabpJiP/lPoKFU7Xdd1CpkNdCXokwsBUVw+bPBttJ7MBNAVPnIAml2eiV1reth1fNMle7vkGTqvdgeHnXU81Ezxv0pIrDbA2Fft9Sbg6pbZLMTcTtSwMdk+AJnwrYHaVsDW4g3fTXmDzrlXyudJXa+uHRuxbUMYIILtrPIwNPCDzrP7O2a9xAWy6jMCxRNPFmgeMedVHW+l21LTYLEKt61JtMABdQsd0qBOpiRVds7H2EtPeuOrrbE5FZSzc4UGWjkK5NtlTbcWxBIAJhlca/tKSJ+FScBsu40DqyzMMwCrmYjnlEmPOmDr2J6Q272DtXLhGHNxlIR3AZVzxmI5Zdd2kiolr5ScMMUbHZSyqkC9PYZhGggd2J1nePGuT7WtmxoyFWPAplJ8RIn201gMU50OYDwYgTw8qDqON6U4Z8QwS6hBywZgFiNYJ/vfUz5wg33bK+d+yPi1cscc2J//AFb4RSV7MkcjvtseH7TVOJrq9rG4YS1zFWABwW6jsfIKT7pNKfpVplwtrKPr3ZX2hO838xWuOWttncQp/kUT4aLT35URtTan2jj7KYOp/lG6e/ijrwUpbA8Bl7X+qo+I2ejMGdQ5HF+2e0QN7T51zpTaYTkI8sv3rV7sXpT82UoF6xZBC3AGyR9Uggga7t3lrTBrU2ZbBlURSNxCgEeRAkVKGNuAQWzr9VxmHv199Z//ANSF+lh7fsBH3mpGB6ZW72aLFpYjv4jq5me7m37vfTKJ5uA8laJK65TG8pJJ3alSZG8FgDC0OlQ8RiusELYQ+K461IIOhErvG+ja9f8Ao4cD/wC5G+DCmU1Oqi6St+rX/wCG3wqY93FR/gH0zfBqrdsM7Wmt3ALBuLlZ7pyKucMAwGpYZlI8NJqZTWP6FKTcgcbR08n/AKGlbM2O+IxVu0pCkX7jEkEhRbyMTHHuxFJtdB3Bm3jcJ5i9B+FRNn4+7gMVchkuOEZA6tmQFwpLie9pI86uGu1/NGG+6nttkT/3KJ8M+hDKwBkwhmIYads864djNtFmzXCzsdSScx9Saa/Ky+I9n4VpHe+rPDKZ3akT7jRGRvU+yD8NfdXE9ndKntx1V90jhmIX/KeyfSujdE+m4xBFq9C3fokaLcjUwODRrHHeOQI0vWDiY89PjSqWHouqHL00+FUJNQ8Mv6K3/DT7ApvpDtVcNh7l06lVkDmx0UepFV+A2jdGHtteVEbIJT9IuXTQEsDrG+oqj6Y2Tk04E7jB7rceHnUDo10bONzoHReqVJLS+pmRpxmRPhSsd0uD3GUYe45ViI0KmNJBjUfjVvsdBcSLllbTDXICp0O4kDUVLVPr8lRH/VtnxyN+NCnvmFvl9qhU6G06RY67Zsl7KNcbMBlVczZTIJUQdQcu8Eb65pi721L7FzgmMwMt1LbIFE8Lu46nURpHKutMk1EfYtoyTbQ/yiqPPfSLAXrd8ddbW2xQPlVkKhczRGQkDUHSru6y9QLkiDYFvL+2BH3e+fCuv3Oi2HJnqlBiMwUTHKTwrLbT+Se27s1u61vMSSpQMuu+IIjj68KDmJXK2VtZCvJOuUxMifbV3tsEXXIJGmhEaDIkQ28ag7t8Gr7E/JXdzs/XKZEQEgZQNFgnQVSYro9jZFu7ZuFU0DBM0qOAZRrPD30FVtG0WAZ2ZjkWCxJiQDlE8O1MedT8XZKW7KJMdUrmCBmJzE/vd3d+0aRtLBX3IHU3FUEk9kgZm0gTBygRw+iKZbaS9WEuBhctSFMDcpEA5txED08aCLjbpDaEwQCI3QRVZdxJ5t6/1q+w1tGVHvCUMlgGymM3AwY48P6uuuzTvOJtGd0Wrn/iaqMs+MLNmOhAMkCCSdBPjrv8KaW4xJAE+zxrXrsTBP3MbE8Hsusf5SaB6Fgx1eKwz+BuZfc4FBnLV9kD5hEAD2sYHuk0uxtBmHd3GJHvO7hp61bbQ6IX7aywUoWhSrq8sFYgdgn6IY+ymvzWxFuM9m4o4yr6jiZ3VNEDG44qi6QzCYJmB+NN7P2e10mTwlmPAf3wpnGMblw5QTBgACSAK03RVew0atmG4ZvonLoeEdZRUG70eIBgNpvlQN/OGJHDePSq5bJ1TUHUqdQVYalfIwfaPE1d7Jx1zrmV2J70hwcqQIDCPYo4aioG0wBfkaAMp8oYeHIUE7ZuCJs4Q9stdxORnFzsus9yA0gjXWN3OtRj9h22uW0ayGHa7IZyDopHHTjWT2PfXrMIimYxebTLqA1w8THLfXQ9mYZzeRihUKCSSyQZUAZcrGR6Vzks3a3bLnTFdPOjtrDpY6u0trPcIMEkkADSSTz4Vjca+XsLoN5138q6N8rFwfq0TIuMW3kAlbWXwEgbvCa5vjLZa7A3mB7hrW5djFmGEtsSAok+FPps9t/Z56k+zdzqxt2BIt2gTOhImX8SOA8Km/kTgbizyCs0aga5QedVFA+AYawOOoMjh+NP7PxLWyJkQQVYHusDIIPnrVhfw72oOYMpOhU9mROngdTULGICM69kkmQD6H4D4UV2nottwYqwGMdYvZuAfWA7wHJhr6jhVxFcX6G9LfmblrgLoyhWCxmkGVOuhI1G/c1b2z8puEI161PO2D9ljViE/KL/AO1K/WuW19XH4Vcps0o7tnYh2Jyk6LLEwPWPZWR6V9J7GKFi3ZYsWxFqeyywM0a5gOJ4VvMQaDOdK8IbWHDr2GM7gBw8PCNd+tVXQ7YmJKvcCd+O+dWGuupB31oOkfSEGwrlAWtNJQ91tCAQQIIn26bhS/k62u1/r2usS7FWAiFW2AQAvhJPrPGpQobFxP1U9R+NCthQqcVSTRilEUVUKWldXSKUrUCWtUg4YcqkTzoRQQnwAP8AxVNtDoJhbzZrlpS31hKn25TB9orTEUUUGJxHyY4ZjJDnzdiBUb/0zsLuQH21v6LKKDAjoRbX6AHs++m7nRNPqCugG0KbbDA8BQc1v9D0P0Y/vxoJse7b/wAO9dXyuOPviuiPghUe5s8chQc2sbLuWlCoQFHNfiRWVUNg75Vx+jflxXgR4g6eRPA12TEbJB5iqLa/QwX1gkHiJ0IPMHhQYLEbbTUqw1B3IweCoGXU5Y08fbxzWPvzPjujgP8Aj4VscX8m19CcksOEwfeDUI9AL41K68J/pu/vdQV/QxLVu/Za4Bm65WDFiuQbhxj15116ziQWEag8RBA0n28vbXLbnQjEDeh9mvwqI+w7yHcwI46qfUVLNGn+VC3pYg72ct+0VFuJ5kAmuf4ZR1zExpbYiYIkoFGh3758xVniLN0jtO5yyQHYmNNYnyFLu7NVbduWAcgTxgNzjWJmkmfC26k9GcNKuZglgkngDvM8N4M+BqZtDbTWmNq0ihQFLdslZXXskHSdJJmd88aq9gYwI5RtAxETuDrMA8I1I5SBOlXWO2ZbuurF+qY5gYARAoAyr2o46eGkiZrTJONuW8Ra63sgue2gAGVM2USToSrEsI8OcVlEtQxDcJn+WZHhuNap7qJYW2jN1YhnmCFIJzQ0QxY8NO8OVZrD2zcdiPM6T32C/wC+ghZcqNodSDH9+VFmYDuHdxU7ue6rG3inS6WssU1gHcQOI0q6wu28Q3evetu23rI1qKzuysaEv2WddFuoxgawrBjHjArplrp7ZKnrM05jGVDGWezMsdY38KzN7AtfbM11JgDS2EmDOoTQ/wBKl4LogrEZ74A8FJPviiJuI2mMWOqtWu8RLGYMbuzxP961vujexVw1uPpNBbnoKrej2ysPh9bcs31mOvsG4VfrfBoJOehTGehVVaUCKIUoVAktRheVKiiK0ADEUpWBoBqBSaBWtCab1FGLo40C4oiKAjgaEmgEURpUigaBJpJSl0WWgbNum2tDlUiDQ86CEcPSWw0+NTGSgy0Fc2DHL4VHu7NU7wPaKtitJFuaDN4notZfeg/vzqsxHQi3EAGOR+48K2rWvCkm15ig470j+T28JeypfTVRqxgQCOcAbqzIx+Is9lgw4Q6cuALCfZMV6GNmkXcODvEj1HpQeecXir10DOpC6wYKKT8CY5U9h8MQhVRMmc2UjSI/GPM+zubdH8OTPU2559Uk+oFEej9r6iegojidnZLcjU2zstuVdbfo5a+qB5f80w3Rq3wkelBzrD7PIq1wuGitZ+bQ4GlLsKKCpwlk1bWQRT6bOjhTgw1UNBzQp7qaOiroGlA0miFQO0YNIBpQoFZZpHVnnShSgaBKnnQyzS4oslAiDQmlg0JFAmRQiipDTwoHc1CRTaOeIpU0C4ojRRQzUBUdAtQoAaTlpWWhNAgrRZacoRQNRRFaeiigUDYt0XVeVOAUGFAybVJKU8aKaBnJRFadK0UVQ0RSSPKnStNkUDeXwo6EUdBKBo6QppVQGDSwabowaBwGlTSAaUDQKmjmkg0c0B0kpRzQmgaFjWacApU0VAVERSqKgTFHmozQy0BA0MtArRRQCKKaOaPNQFNHQgUMtARo5ot1FnoDJoUWahNADSTR0RagKKSRSiaSaoQaQacJpDGgRQoUKBy3upyhQqAxQoUKBQpRoUKAxSloUKAHfQoUKAUaiioUC6TRUKAlpVChQCgKKhQE1JNHQoCpQoUKAzSXFChQNtRUKFAa0ZoUKBDUgmhQqhNFQoUCYoUKFEf/2Q=="/>
          <p:cNvSpPr>
            <a:spLocks noChangeAspect="1" noChangeArrowheads="1"/>
          </p:cNvSpPr>
          <p:nvPr/>
        </p:nvSpPr>
        <p:spPr bwMode="auto">
          <a:xfrm>
            <a:off x="1852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5608" name="Picture 6" descr="http://www.ammattilehti.fi/files/ammattilehti.kotisivukone.com/.album/1331876118982_1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28" y="2176314"/>
            <a:ext cx="4812593" cy="36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68979EA6-4CDA-4AE5-B83B-72A36A209CF8}"/>
              </a:ext>
            </a:extLst>
          </p:cNvPr>
          <p:cNvSpPr/>
          <p:nvPr/>
        </p:nvSpPr>
        <p:spPr>
          <a:xfrm>
            <a:off x="8596360" y="941742"/>
            <a:ext cx="156925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139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koneopit.fi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8ED9A02-E7E6-4EF6-A37E-075E25DB2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331" y="377922"/>
            <a:ext cx="1398695" cy="138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4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1D2F5554-C420-001E-157F-68EEEA59B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559009" y="385894"/>
            <a:ext cx="9958138" cy="1158059"/>
          </a:xfrm>
        </p:spPr>
        <p:txBody>
          <a:bodyPr/>
          <a:lstStyle/>
          <a:p>
            <a:r>
              <a:rPr lang="fi-FI" dirty="0"/>
              <a:t>Riveria opettaa…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6A9489D7-7B12-4525-883D-DF9A7DF71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82"/>
          <a:stretch/>
        </p:blipFill>
        <p:spPr>
          <a:xfrm>
            <a:off x="1255152" y="1694208"/>
            <a:ext cx="2487668" cy="2255078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7FA518B8-5E55-44D6-AF78-3008D302E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971" y="1661318"/>
            <a:ext cx="3794976" cy="2288326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61263436-41FD-46AA-9C02-E7A873220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11"/>
          <a:stretch/>
        </p:blipFill>
        <p:spPr>
          <a:xfrm>
            <a:off x="1243286" y="3981030"/>
            <a:ext cx="2499534" cy="2242798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F9693D29-843F-4C0F-9DEE-B0F79BF59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971" y="3981030"/>
            <a:ext cx="3794976" cy="2272948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59A87FA0-0F36-421C-BCF8-441B5F525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3639" y="1674421"/>
            <a:ext cx="3794976" cy="2291534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5E2A555D-9CCD-43BC-8D24-DC42CF0D65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4176" y="3997699"/>
            <a:ext cx="3753902" cy="22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44732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9F28AF98-EFCD-B745-14FE-AB3F4591E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747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E919E7-B8E6-4783-9E34-B265E2821E7D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i-FI" altLang="fi-FI" sz="16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62572C7-B7C2-7A1D-4086-526014746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857" y="478841"/>
            <a:ext cx="9276161" cy="53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76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A3426A6-1ABE-881F-95D7-26DD7400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571500"/>
            <a:ext cx="85534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69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A73FCB9A-460B-2E62-D9F7-9E99AA17F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F7F880C-B8D9-B32B-D2CB-7679582E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13" y="396118"/>
            <a:ext cx="61626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4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867F08B3-E272-0E7C-A3D3-676E88D51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A03E031-8DCD-BA7A-F5B4-C487D9CD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457" y="878631"/>
            <a:ext cx="8487038" cy="48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8B233BCD-E10F-8375-22C5-9DBCBEA2D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89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4B225-4654-4849-BC30-4C5932E2D5BA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i-FI" altLang="fi-FI" sz="16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E3F8361-2877-A44F-5658-2E94947F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976" y="282725"/>
            <a:ext cx="866775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06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C572C80A-3F10-D74F-EA6F-3EBDA8763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89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4B225-4654-4849-BC30-4C5932E2D5BA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i-FI" alt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37E0879-8B3E-CB67-E190-54E61700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870" y="718287"/>
            <a:ext cx="9606151" cy="54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87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192747AB-2F91-D1DA-38DF-C455DCEB1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0308D31-3605-B5F3-353E-FEB6A514A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25" y="527686"/>
            <a:ext cx="8796118" cy="54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98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D5F060C0-EDAC-F1DA-D377-611386DF3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89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4B225-4654-4849-BC30-4C5932E2D5BA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i-FI" alt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AEDA778-7F48-64B3-23D2-7ACD1C8F6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676" y="525239"/>
            <a:ext cx="9287600" cy="533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23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F92815F7-A2CC-C04C-D7B8-A4DE4A7724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795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ED12CA-2EA0-42D6-9FA3-E6F0E0D8DD44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i-FI" altLang="fi-FI" sz="1600"/>
          </a:p>
        </p:txBody>
      </p:sp>
      <p:pic>
        <p:nvPicPr>
          <p:cNvPr id="33797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24" y="310422"/>
            <a:ext cx="7213968" cy="588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566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A50BDD0C-E3F2-274B-46C4-64D060B79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867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D76852-D614-4D43-9193-DBD99DA923F0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i-FI" altLang="fi-FI" sz="16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9DBC09B-0308-C945-9BA5-4058813B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61" y="510758"/>
            <a:ext cx="8422360" cy="58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91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6E3EE37-1F38-F9B5-64D2-91300EF09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209E1EB7-A3CC-45F4-9E99-76382EFE9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67" y="3663983"/>
            <a:ext cx="4076748" cy="2432127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487489" y="295980"/>
            <a:ext cx="9958138" cy="1158059"/>
          </a:xfrm>
        </p:spPr>
        <p:txBody>
          <a:bodyPr/>
          <a:lstStyle/>
          <a:p>
            <a:r>
              <a:rPr lang="fi-FI" dirty="0"/>
              <a:t>Riveria opettaa…</a:t>
            </a:r>
          </a:p>
        </p:txBody>
      </p:sp>
      <p:pic>
        <p:nvPicPr>
          <p:cNvPr id="28" name="Kuva 27">
            <a:extLst>
              <a:ext uri="{FF2B5EF4-FFF2-40B4-BE49-F238E27FC236}">
                <a16:creationId xmlns:a16="http://schemas.microsoft.com/office/drawing/2014/main" id="{1059E9F7-5960-4E2E-AE33-3B7056A2D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028" y="3663983"/>
            <a:ext cx="4042068" cy="2432128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2F5CBB1B-E29E-4A00-B1C1-B3C95D944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543" y="1158059"/>
            <a:ext cx="4086924" cy="2433004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42E7917D-1A58-43D9-AA8D-A4F2DF093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725" y="3591064"/>
            <a:ext cx="4060749" cy="2433005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0DAE8BD7-142D-4EBC-9EB4-9BF271F70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780" y="1158059"/>
            <a:ext cx="4050694" cy="2433005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C4B73CE-1C3A-4227-B9C0-2E21C4BC0E34}"/>
              </a:ext>
            </a:extLst>
          </p:cNvPr>
          <p:cNvSpPr txBox="1"/>
          <p:nvPr/>
        </p:nvSpPr>
        <p:spPr>
          <a:xfrm>
            <a:off x="1198567" y="2044271"/>
            <a:ext cx="1996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14500 opiskelijaa/v</a:t>
            </a:r>
          </a:p>
          <a:p>
            <a:endParaRPr lang="fi-FI" dirty="0"/>
          </a:p>
          <a:p>
            <a:r>
              <a:rPr lang="fi-FI" dirty="0"/>
              <a:t>700 opettajaa</a:t>
            </a:r>
          </a:p>
        </p:txBody>
      </p:sp>
    </p:spTree>
    <p:extLst>
      <p:ext uri="{BB962C8B-B14F-4D97-AF65-F5344CB8AC3E}">
        <p14:creationId xmlns:p14="http://schemas.microsoft.com/office/powerpoint/2010/main" val="2980900837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0EF5BBDC-B791-4AF9-AE9C-6D7118EEC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939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E27AD5-7388-42D7-AC31-D511036FB4A5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i-FI" altLang="fi-FI" sz="1600"/>
          </a:p>
        </p:txBody>
      </p:sp>
      <p:pic>
        <p:nvPicPr>
          <p:cNvPr id="39941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21" y="642753"/>
            <a:ext cx="8563245" cy="53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274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7E6C4EBC-E7C9-6392-AE05-11FF78D6F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63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3C1E99-F843-4299-B82C-105E00897F38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i-FI" altLang="fi-FI" sz="1600"/>
          </a:p>
        </p:txBody>
      </p:sp>
      <p:pic>
        <p:nvPicPr>
          <p:cNvPr id="40965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7" y="975531"/>
            <a:ext cx="8247434" cy="49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848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79B4FA0D-5FD2-34ED-7F84-499E9B222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699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60E6CC-B5F5-453C-8F47-276362C04FC7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fi-FI" altLang="fi-FI" sz="1600"/>
          </a:p>
        </p:txBody>
      </p:sp>
      <p:pic>
        <p:nvPicPr>
          <p:cNvPr id="2970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133" y="1693362"/>
            <a:ext cx="3366064" cy="170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kstiruutu 1"/>
          <p:cNvSpPr txBox="1">
            <a:spLocks noChangeArrowheads="1"/>
          </p:cNvSpPr>
          <p:nvPr/>
        </p:nvSpPr>
        <p:spPr bwMode="auto">
          <a:xfrm>
            <a:off x="8455082" y="968612"/>
            <a:ext cx="2923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www.metsaopetus.fi</a:t>
            </a:r>
            <a:endParaRPr lang="fi-FI" altLang="fi-FI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uva 1">
            <a:hlinkClick r:id="rId5"/>
            <a:extLst>
              <a:ext uri="{FF2B5EF4-FFF2-40B4-BE49-F238E27FC236}">
                <a16:creationId xmlns:a16="http://schemas.microsoft.com/office/drawing/2014/main" id="{91202C9A-F319-4EC7-B6E3-1BDF96E82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872" y="1806660"/>
            <a:ext cx="3168755" cy="1707817"/>
          </a:xfrm>
          <a:prstGeom prst="rect">
            <a:avLst/>
          </a:prstGeom>
        </p:spPr>
      </p:pic>
      <p:sp>
        <p:nvSpPr>
          <p:cNvPr id="7" name="Tekstiruutu 1">
            <a:extLst>
              <a:ext uri="{FF2B5EF4-FFF2-40B4-BE49-F238E27FC236}">
                <a16:creationId xmlns:a16="http://schemas.microsoft.com/office/drawing/2014/main" id="{9AFBC2FC-7A05-408E-A792-3AA5B80A6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236" y="968611"/>
            <a:ext cx="5457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>
                <a:solidFill>
                  <a:schemeClr val="tx1"/>
                </a:solidFill>
                <a:latin typeface="Arial" panose="020B0604020202020204" pitchFamily="34" charset="0"/>
                <a:hlinkClick r:id="rId5"/>
              </a:rPr>
              <a:t>https://www.riveria.fi/hakijalle/koneopit/</a:t>
            </a:r>
            <a:endParaRPr lang="fi-FI" altLang="fi-FI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Kuva 7">
            <a:hlinkClick r:id="rId7"/>
            <a:extLst>
              <a:ext uri="{FF2B5EF4-FFF2-40B4-BE49-F238E27FC236}">
                <a16:creationId xmlns:a16="http://schemas.microsoft.com/office/drawing/2014/main" id="{A2D3520E-D891-4D86-BC72-F33305AD6F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76" y="3927346"/>
            <a:ext cx="3168754" cy="1945347"/>
          </a:xfrm>
          <a:prstGeom prst="rect">
            <a:avLst/>
          </a:prstGeom>
        </p:spPr>
      </p:pic>
      <p:pic>
        <p:nvPicPr>
          <p:cNvPr id="9" name="Kuva 8">
            <a:hlinkClick r:id="rId9"/>
            <a:extLst>
              <a:ext uri="{FF2B5EF4-FFF2-40B4-BE49-F238E27FC236}">
                <a16:creationId xmlns:a16="http://schemas.microsoft.com/office/drawing/2014/main" id="{296D93D2-62E1-45CC-A8C7-28683D9CE9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7066" y="3927346"/>
            <a:ext cx="3168754" cy="1937333"/>
          </a:xfrm>
          <a:prstGeom prst="rect">
            <a:avLst/>
          </a:prstGeom>
        </p:spPr>
      </p:pic>
      <p:pic>
        <p:nvPicPr>
          <p:cNvPr id="3" name="Kuva 2">
            <a:hlinkClick r:id="rId11"/>
            <a:extLst>
              <a:ext uri="{FF2B5EF4-FFF2-40B4-BE49-F238E27FC236}">
                <a16:creationId xmlns:a16="http://schemas.microsoft.com/office/drawing/2014/main" id="{C69B7DED-01EF-4A3F-AF8A-E043D6B46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6396" y="3927346"/>
            <a:ext cx="3791922" cy="19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1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15440" y="381665"/>
            <a:ext cx="9144000" cy="2387600"/>
          </a:xfrm>
        </p:spPr>
        <p:txBody>
          <a:bodyPr/>
          <a:lstStyle/>
          <a:p>
            <a:r>
              <a:rPr lang="fi-FI" sz="4400" dirty="0"/>
              <a:t>METSÄALAN PERUSTUTKINTO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1" y="5752846"/>
            <a:ext cx="1092893" cy="82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14" y="5607649"/>
            <a:ext cx="1027845" cy="99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248" y="5542040"/>
            <a:ext cx="1301889" cy="103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Y:\Logot\asenta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26" y="5436873"/>
            <a:ext cx="88379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87" y="5250235"/>
            <a:ext cx="893826" cy="131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C:\tommi2010\Kuvia\tukkirekka_korj_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73" y="5134779"/>
            <a:ext cx="1958213" cy="14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46" y="4879857"/>
            <a:ext cx="2558578" cy="170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7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1CB692A8-9F12-3DAB-5BF6-83BA1FFD1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Otsikko 1"/>
          <p:cNvSpPr>
            <a:spLocks noGrp="1"/>
          </p:cNvSpPr>
          <p:nvPr>
            <p:ph type="title"/>
          </p:nvPr>
        </p:nvSpPr>
        <p:spPr>
          <a:xfrm>
            <a:off x="2543877" y="662335"/>
            <a:ext cx="9958138" cy="1158059"/>
          </a:xfrm>
        </p:spPr>
        <p:txBody>
          <a:bodyPr/>
          <a:lstStyle/>
          <a:p>
            <a:r>
              <a:rPr lang="fi-FI" altLang="fi-FI" dirty="0"/>
              <a:t>Metsäalan vaikuttavuus</a:t>
            </a:r>
          </a:p>
        </p:txBody>
      </p:sp>
      <p:sp>
        <p:nvSpPr>
          <p:cNvPr id="14339" name="Tekstin paikkamerkki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altLang="fi-FI" dirty="0"/>
              <a:t>Eurooppa</a:t>
            </a:r>
          </a:p>
          <a:p>
            <a:pPr lvl="1"/>
            <a:r>
              <a:rPr lang="fi-FI" altLang="fi-FI" sz="1800" dirty="0"/>
              <a:t>Liikevaihto 400 miljardia €/vuosi</a:t>
            </a:r>
          </a:p>
          <a:p>
            <a:pPr lvl="1"/>
            <a:r>
              <a:rPr lang="fi-FI" altLang="fi-FI" sz="1800" dirty="0"/>
              <a:t>4 miljoonaa työntekijää</a:t>
            </a:r>
          </a:p>
          <a:p>
            <a:r>
              <a:rPr lang="fi-FI" altLang="fi-FI" dirty="0"/>
              <a:t>Suomi</a:t>
            </a:r>
          </a:p>
          <a:p>
            <a:pPr lvl="1"/>
            <a:r>
              <a:rPr lang="fi-FI" altLang="fi-FI" sz="1800" dirty="0"/>
              <a:t>Liikevaihto 20 miljardia €/vuosi</a:t>
            </a:r>
          </a:p>
          <a:p>
            <a:pPr lvl="1"/>
            <a:r>
              <a:rPr lang="fi-FI" altLang="fi-FI" sz="1800" dirty="0"/>
              <a:t>200 000 työntekijää</a:t>
            </a:r>
          </a:p>
          <a:p>
            <a:r>
              <a:rPr lang="fi-FI" altLang="fi-FI" dirty="0"/>
              <a:t>Metsäala (</a:t>
            </a:r>
            <a:r>
              <a:rPr lang="fi-FI" altLang="fi-FI" dirty="0" err="1"/>
              <a:t>Riveria</a:t>
            </a:r>
            <a:r>
              <a:rPr lang="fi-FI" altLang="fi-FI" dirty="0"/>
              <a:t>)</a:t>
            </a:r>
          </a:p>
          <a:p>
            <a:pPr lvl="1"/>
            <a:r>
              <a:rPr lang="fi-FI" altLang="fi-FI" sz="1800" dirty="0"/>
              <a:t>Liikevaihto n. 5 miljoonaa €/vuosi</a:t>
            </a:r>
          </a:p>
          <a:p>
            <a:pPr lvl="1"/>
            <a:r>
              <a:rPr lang="fi-FI" altLang="fi-FI" sz="1800" dirty="0"/>
              <a:t>Globaalia kauppaa enemmän kuin Itä-Suomen ja Turun yliopistoilla yhteensä!</a:t>
            </a:r>
          </a:p>
          <a:p>
            <a:pPr lvl="1"/>
            <a:r>
              <a:rPr lang="fi-FI" altLang="fi-FI" sz="1800" dirty="0"/>
              <a:t>50 työntekijää</a:t>
            </a:r>
          </a:p>
        </p:txBody>
      </p:sp>
      <p:sp>
        <p:nvSpPr>
          <p:cNvPr id="1434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99357C-E29E-4414-9DD2-C8C314C462A3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i-FI" alt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F179026-281B-0D96-5347-54F9581B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11" y="1716722"/>
            <a:ext cx="5840682" cy="32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1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045CE86-8D0C-40D5-83C0-4B6125EA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471487"/>
            <a:ext cx="837247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87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296800"/>
            <a:ext cx="51054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Otsikko 1"/>
          <p:cNvSpPr>
            <a:spLocks noGrp="1"/>
          </p:cNvSpPr>
          <p:nvPr>
            <p:ph type="title"/>
          </p:nvPr>
        </p:nvSpPr>
        <p:spPr>
          <a:xfrm>
            <a:off x="2782889" y="594874"/>
            <a:ext cx="7500937" cy="1214438"/>
          </a:xfrm>
        </p:spPr>
        <p:txBody>
          <a:bodyPr/>
          <a:lstStyle/>
          <a:p>
            <a:r>
              <a:rPr lang="fi-FI" altLang="fi-FI"/>
              <a:t>Cut-to-lenght system (CTL)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3"/>
          </p:nvPr>
        </p:nvSpPr>
        <p:spPr>
          <a:xfrm>
            <a:off x="9334656" y="229749"/>
            <a:ext cx="2501766" cy="365125"/>
          </a:xfrm>
        </p:spPr>
        <p:txBody>
          <a:bodyPr/>
          <a:lstStyle/>
          <a:p>
            <a:pPr>
              <a:defRPr/>
            </a:pPr>
            <a:fld id="{5CF577C2-F73A-4736-8A99-B01866E83165}" type="datetime1">
              <a:rPr lang="fi-FI"/>
              <a:pPr>
                <a:defRPr/>
              </a:pPr>
              <a:t>14.3.2025</a:t>
            </a:fld>
            <a:endParaRPr lang="fi-FI" dirty="0"/>
          </a:p>
        </p:txBody>
      </p:sp>
      <p:sp>
        <p:nvSpPr>
          <p:cNvPr id="15365" name="Dian numeron paikkamerkki 3"/>
          <p:cNvSpPr>
            <a:spLocks noGrp="1"/>
          </p:cNvSpPr>
          <p:nvPr>
            <p:ph type="sldNum" sz="quarter" idx="14"/>
          </p:nvPr>
        </p:nvSpPr>
        <p:spPr bwMode="auto">
          <a:xfrm>
            <a:off x="4779746" y="587202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A60C21-8B7F-43CE-AEC9-A09E249048F2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i-FI" altLang="fi-FI" sz="160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2"/>
          </p:nvPr>
        </p:nvSpPr>
        <p:spPr>
          <a:xfrm>
            <a:off x="2135188" y="1907738"/>
            <a:ext cx="8247062" cy="15128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1800" dirty="0" err="1"/>
              <a:t>About</a:t>
            </a:r>
            <a:r>
              <a:rPr lang="fi-FI" sz="1800" dirty="0"/>
              <a:t> 50% of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world’s</a:t>
            </a:r>
            <a:r>
              <a:rPr lang="fi-FI" sz="1800" dirty="0"/>
              <a:t> </a:t>
            </a:r>
            <a:r>
              <a:rPr lang="fi-FI" sz="1800" dirty="0" err="1"/>
              <a:t>wood</a:t>
            </a:r>
            <a:r>
              <a:rPr lang="fi-FI" sz="1800" dirty="0"/>
              <a:t> </a:t>
            </a:r>
            <a:r>
              <a:rPr lang="fi-FI" sz="1800" dirty="0" err="1"/>
              <a:t>harvest</a:t>
            </a:r>
            <a:r>
              <a:rPr lang="fi-FI" sz="1800" dirty="0"/>
              <a:t> is </a:t>
            </a:r>
            <a:r>
              <a:rPr lang="fi-FI" sz="1800" dirty="0" err="1"/>
              <a:t>harvested</a:t>
            </a:r>
            <a:r>
              <a:rPr lang="fi-FI" sz="1800" dirty="0"/>
              <a:t> </a:t>
            </a:r>
            <a:r>
              <a:rPr lang="fi-FI" sz="1800" dirty="0" err="1"/>
              <a:t>manually</a:t>
            </a:r>
            <a:r>
              <a:rPr lang="fi-FI" sz="1800" dirty="0"/>
              <a:t>, </a:t>
            </a:r>
            <a:r>
              <a:rPr lang="fi-FI" sz="1800" dirty="0" err="1"/>
              <a:t>e.g</a:t>
            </a:r>
            <a:r>
              <a:rPr lang="fi-FI" sz="1800" dirty="0"/>
              <a:t>. </a:t>
            </a:r>
            <a:r>
              <a:rPr lang="fi-FI" sz="1800" dirty="0" err="1"/>
              <a:t>with</a:t>
            </a:r>
            <a:r>
              <a:rPr lang="fi-FI" sz="1800" dirty="0"/>
              <a:t> a </a:t>
            </a:r>
            <a:r>
              <a:rPr lang="fi-FI" sz="1800" dirty="0" err="1"/>
              <a:t>chainsaw</a:t>
            </a:r>
            <a:r>
              <a:rPr lang="fi-FI" sz="1800" dirty="0"/>
              <a:t>.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remaining</a:t>
            </a:r>
            <a:r>
              <a:rPr lang="fi-FI" sz="1800" dirty="0"/>
              <a:t> 50% is </a:t>
            </a:r>
            <a:r>
              <a:rPr lang="fi-FI" sz="1800" dirty="0" err="1"/>
              <a:t>harvested</a:t>
            </a:r>
            <a:r>
              <a:rPr lang="fi-FI" sz="1800" dirty="0"/>
              <a:t> </a:t>
            </a:r>
            <a:r>
              <a:rPr lang="fi-FI" sz="1800" dirty="0" err="1"/>
              <a:t>mechanically</a:t>
            </a:r>
            <a:r>
              <a:rPr lang="fi-FI" sz="1800" dirty="0"/>
              <a:t>, </a:t>
            </a:r>
            <a:r>
              <a:rPr lang="fi-FI" sz="1800" dirty="0" err="1"/>
              <a:t>using</a:t>
            </a:r>
            <a:r>
              <a:rPr lang="fi-FI" sz="1800" dirty="0"/>
              <a:t> </a:t>
            </a:r>
            <a:r>
              <a:rPr lang="fi-FI" sz="1800" dirty="0" err="1"/>
              <a:t>either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cut</a:t>
            </a:r>
            <a:r>
              <a:rPr lang="fi-FI" sz="1800" dirty="0"/>
              <a:t>-to- </a:t>
            </a:r>
            <a:r>
              <a:rPr lang="fi-FI" sz="1800" dirty="0" err="1"/>
              <a:t>lenght</a:t>
            </a:r>
            <a:r>
              <a:rPr lang="fi-FI" sz="1800" dirty="0"/>
              <a:t> (CTL=40%) </a:t>
            </a:r>
            <a:r>
              <a:rPr lang="fi-FI" sz="1800" dirty="0" err="1"/>
              <a:t>or</a:t>
            </a:r>
            <a:r>
              <a:rPr lang="fi-FI" sz="1800" dirty="0"/>
              <a:t> </a:t>
            </a:r>
            <a:r>
              <a:rPr lang="fi-FI" sz="1800" dirty="0" err="1"/>
              <a:t>tree-lenght</a:t>
            </a:r>
            <a:r>
              <a:rPr lang="fi-FI" sz="1800" dirty="0"/>
              <a:t> (TL=60%) </a:t>
            </a:r>
            <a:r>
              <a:rPr lang="fi-FI" sz="1800" dirty="0" err="1"/>
              <a:t>method</a:t>
            </a:r>
            <a:r>
              <a:rPr lang="fi-FI" sz="1800" dirty="0"/>
              <a:t>.</a:t>
            </a:r>
          </a:p>
          <a:p>
            <a:pPr>
              <a:defRPr/>
            </a:pPr>
            <a:r>
              <a:rPr lang="fi-FI" sz="1800" dirty="0"/>
              <a:t>20% of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world’s</a:t>
            </a:r>
            <a:r>
              <a:rPr lang="fi-FI" sz="1800" dirty="0"/>
              <a:t> </a:t>
            </a:r>
            <a:r>
              <a:rPr lang="fi-FI" sz="1800" dirty="0" err="1"/>
              <a:t>total</a:t>
            </a:r>
            <a:r>
              <a:rPr lang="fi-FI" sz="1800" dirty="0"/>
              <a:t> </a:t>
            </a:r>
            <a:r>
              <a:rPr lang="fi-FI" sz="1800" dirty="0" err="1"/>
              <a:t>wood</a:t>
            </a:r>
            <a:r>
              <a:rPr lang="fi-FI" sz="1800" dirty="0"/>
              <a:t> </a:t>
            </a:r>
            <a:r>
              <a:rPr lang="fi-FI" sz="1800" dirty="0" err="1"/>
              <a:t>harvesting</a:t>
            </a:r>
            <a:r>
              <a:rPr lang="fi-FI" sz="1800" dirty="0"/>
              <a:t> is made </a:t>
            </a:r>
            <a:r>
              <a:rPr lang="fi-FI" sz="1800" dirty="0" err="1"/>
              <a:t>by</a:t>
            </a:r>
            <a:r>
              <a:rPr lang="fi-FI" sz="1800" dirty="0"/>
              <a:t> </a:t>
            </a:r>
            <a:r>
              <a:rPr lang="fi-FI" sz="1800" dirty="0" err="1"/>
              <a:t>using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CTL </a:t>
            </a:r>
            <a:r>
              <a:rPr lang="fi-FI" sz="1800" dirty="0" err="1"/>
              <a:t>system</a:t>
            </a:r>
            <a:r>
              <a:rPr lang="fi-FI" sz="1800" dirty="0"/>
              <a:t> (</a:t>
            </a:r>
            <a:r>
              <a:rPr lang="fi-FI" sz="1800" dirty="0" err="1"/>
              <a:t>This</a:t>
            </a:r>
            <a:r>
              <a:rPr lang="fi-FI" sz="1800" dirty="0"/>
              <a:t> </a:t>
            </a:r>
            <a:r>
              <a:rPr lang="fi-FI" sz="1800" dirty="0" err="1"/>
              <a:t>amount</a:t>
            </a:r>
            <a:r>
              <a:rPr lang="fi-FI" sz="1800" dirty="0"/>
              <a:t> is </a:t>
            </a:r>
            <a:r>
              <a:rPr lang="fi-FI" sz="1800" dirty="0" err="1"/>
              <a:t>steadily</a:t>
            </a:r>
            <a:r>
              <a:rPr lang="fi-FI" sz="1800" dirty="0"/>
              <a:t> </a:t>
            </a:r>
            <a:r>
              <a:rPr lang="fi-FI" sz="1800" dirty="0" err="1"/>
              <a:t>growing</a:t>
            </a:r>
            <a:r>
              <a:rPr lang="fi-FI" sz="1800" dirty="0"/>
              <a:t>).</a:t>
            </a:r>
          </a:p>
        </p:txBody>
      </p:sp>
      <p:sp>
        <p:nvSpPr>
          <p:cNvPr id="15367" name="Tekstiruutu 6"/>
          <p:cNvSpPr txBox="1">
            <a:spLocks noChangeArrowheads="1"/>
          </p:cNvSpPr>
          <p:nvPr/>
        </p:nvSpPr>
        <p:spPr bwMode="auto">
          <a:xfrm>
            <a:off x="6375400" y="4901762"/>
            <a:ext cx="3384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>
                <a:solidFill>
                  <a:schemeClr val="tx1"/>
                </a:solidFill>
                <a:latin typeface="Arial" panose="020B0604020202020204" pitchFamily="34" charset="0"/>
              </a:rPr>
              <a:t>http://www.ponsse.com/ponsse/business-sector/cut-to-length-method</a:t>
            </a:r>
          </a:p>
        </p:txBody>
      </p:sp>
    </p:spTree>
    <p:extLst>
      <p:ext uri="{BB962C8B-B14F-4D97-AF65-F5344CB8AC3E}">
        <p14:creationId xmlns:p14="http://schemas.microsoft.com/office/powerpoint/2010/main" val="193897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630102" y="0"/>
            <a:ext cx="9958138" cy="1158059"/>
          </a:xfrm>
        </p:spPr>
        <p:txBody>
          <a:bodyPr/>
          <a:lstStyle/>
          <a:p>
            <a:r>
              <a:rPr lang="fi-FI" dirty="0"/>
              <a:t>Mikä on Riveria metsäala?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964586" y="1158059"/>
            <a:ext cx="10282533" cy="1650455"/>
          </a:xfrm>
        </p:spPr>
        <p:txBody>
          <a:bodyPr>
            <a:normAutofit/>
          </a:bodyPr>
          <a:lstStyle/>
          <a:p>
            <a:r>
              <a:rPr lang="fi-FI" dirty="0"/>
              <a:t>Koulutusta </a:t>
            </a:r>
            <a:r>
              <a:rPr lang="fi-FI" b="1" dirty="0"/>
              <a:t>Valtimolla</a:t>
            </a:r>
            <a:r>
              <a:rPr lang="fi-FI" dirty="0"/>
              <a:t> ja </a:t>
            </a:r>
            <a:r>
              <a:rPr lang="fi-FI" b="1" dirty="0"/>
              <a:t>Joensuussa</a:t>
            </a:r>
          </a:p>
          <a:p>
            <a:r>
              <a:rPr lang="fi-FI" dirty="0"/>
              <a:t>Perustutkintoja, ammattitutkintoja ja erikoisammattitutkintoja</a:t>
            </a:r>
          </a:p>
          <a:p>
            <a:r>
              <a:rPr lang="fi-FI" dirty="0"/>
              <a:t>Koulutusta kotimaisille ja ulkomaalaisille ryhmille</a:t>
            </a:r>
          </a:p>
          <a:p>
            <a:endParaRPr lang="fi-FI" dirty="0"/>
          </a:p>
        </p:txBody>
      </p:sp>
      <p:pic>
        <p:nvPicPr>
          <p:cNvPr id="6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46" y="2159070"/>
            <a:ext cx="2371988" cy="40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97" y="2847703"/>
            <a:ext cx="6728402" cy="3405044"/>
          </a:xfrm>
          <a:prstGeom prst="rect">
            <a:avLst/>
          </a:prstGeom>
        </p:spPr>
      </p:pic>
      <p:pic>
        <p:nvPicPr>
          <p:cNvPr id="9" name="Kuva 10" descr="Metsäopetus.fi-logo_ä-pisteillä.jp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16416" y="4529932"/>
            <a:ext cx="26654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Y:\Logot\1_Kurvaa_metsaan_F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05" y="286408"/>
            <a:ext cx="12065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2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A775838D-2815-8984-528E-E675916DC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012" name="Dian numeron paikkamerkki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408DF9C-FE32-405B-AD3F-790B1781CB32}" type="slidenum">
              <a:rPr lang="fi-FI" altLang="fi-FI" sz="1600">
                <a:solidFill>
                  <a:srgbClr val="404040"/>
                </a:solidFill>
                <a:latin typeface="Georgia" panose="02040502050405020303" pitchFamily="18" charset="0"/>
              </a:rPr>
              <a:pPr/>
              <a:t>9</a:t>
            </a:fld>
            <a:endParaRPr lang="fi-FI" altLang="fi-FI" sz="1600">
              <a:solidFill>
                <a:srgbClr val="404040"/>
              </a:solidFill>
              <a:latin typeface="Georgia" panose="02040502050405020303" pitchFamily="18" charset="0"/>
            </a:endParaRPr>
          </a:p>
        </p:txBody>
      </p:sp>
      <p:pic>
        <p:nvPicPr>
          <p:cNvPr id="43013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25" y="3341518"/>
            <a:ext cx="2444126" cy="137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26" y="1747462"/>
            <a:ext cx="2003838" cy="112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Kuv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19315" r="6262" b="16304"/>
          <a:stretch>
            <a:fillRect/>
          </a:stretch>
        </p:blipFill>
        <p:spPr bwMode="auto">
          <a:xfrm>
            <a:off x="1820231" y="4798971"/>
            <a:ext cx="2444126" cy="116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 descr="Ilmaku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31" y="1747462"/>
            <a:ext cx="2458714" cy="15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Kuva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63" y="2973640"/>
            <a:ext cx="2005164" cy="111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Kuva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63" y="4189208"/>
            <a:ext cx="1991904" cy="121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9" name="Ryhmä 11"/>
          <p:cNvGrpSpPr>
            <a:grpSpLocks/>
          </p:cNvGrpSpPr>
          <p:nvPr/>
        </p:nvGrpSpPr>
        <p:grpSpPr bwMode="auto">
          <a:xfrm>
            <a:off x="4604293" y="1158059"/>
            <a:ext cx="5143540" cy="4863837"/>
            <a:chOff x="3230946" y="2311782"/>
            <a:chExt cx="4841819" cy="3659782"/>
          </a:xfrm>
        </p:grpSpPr>
        <p:pic>
          <p:nvPicPr>
            <p:cNvPr id="43020" name="Kuva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504" y="2311782"/>
              <a:ext cx="1093106" cy="69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Kuva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614" y="4802235"/>
              <a:ext cx="1044106" cy="11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2" name="Kuva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458" y="3164261"/>
              <a:ext cx="1135674" cy="92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3" name="Kuva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449" y="4182250"/>
              <a:ext cx="1090161" cy="726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4" name="Tekstiruutu 10"/>
            <p:cNvSpPr txBox="1">
              <a:spLocks noChangeArrowheads="1"/>
            </p:cNvSpPr>
            <p:nvPr/>
          </p:nvSpPr>
          <p:spPr bwMode="auto">
            <a:xfrm>
              <a:off x="7308304" y="2412268"/>
              <a:ext cx="742656" cy="38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= 14</a:t>
              </a:r>
            </a:p>
          </p:txBody>
        </p:sp>
        <p:sp>
          <p:nvSpPr>
            <p:cNvPr id="43025" name="Tekstiruutu 19"/>
            <p:cNvSpPr txBox="1">
              <a:spLocks noChangeArrowheads="1"/>
            </p:cNvSpPr>
            <p:nvPr/>
          </p:nvSpPr>
          <p:spPr bwMode="auto">
            <a:xfrm>
              <a:off x="7308304" y="3411843"/>
              <a:ext cx="742656" cy="38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= 18</a:t>
              </a:r>
            </a:p>
          </p:txBody>
        </p:sp>
        <p:sp>
          <p:nvSpPr>
            <p:cNvPr id="43026" name="Tekstiruutu 20"/>
            <p:cNvSpPr txBox="1">
              <a:spLocks noChangeArrowheads="1"/>
            </p:cNvSpPr>
            <p:nvPr/>
          </p:nvSpPr>
          <p:spPr bwMode="auto">
            <a:xfrm>
              <a:off x="7407068" y="4241959"/>
              <a:ext cx="665697" cy="38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= 4 </a:t>
              </a:r>
            </a:p>
          </p:txBody>
        </p:sp>
        <p:sp>
          <p:nvSpPr>
            <p:cNvPr id="43027" name="Tekstiruutu 21"/>
            <p:cNvSpPr txBox="1">
              <a:spLocks noChangeArrowheads="1"/>
            </p:cNvSpPr>
            <p:nvPr/>
          </p:nvSpPr>
          <p:spPr bwMode="auto">
            <a:xfrm>
              <a:off x="7455100" y="5082632"/>
              <a:ext cx="588738" cy="38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= 4</a:t>
              </a:r>
            </a:p>
          </p:txBody>
        </p:sp>
        <p:sp>
          <p:nvSpPr>
            <p:cNvPr id="27" name="Tekstiruutu 21">
              <a:extLst>
                <a:ext uri="{FF2B5EF4-FFF2-40B4-BE49-F238E27FC236}">
                  <a16:creationId xmlns:a16="http://schemas.microsoft.com/office/drawing/2014/main" id="{BB6FD756-0482-4C6F-836F-9865BADC8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0946" y="5607069"/>
              <a:ext cx="2280356" cy="347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Simulaattorit = 20</a:t>
              </a:r>
            </a:p>
          </p:txBody>
        </p:sp>
      </p:grpSp>
      <p:pic>
        <p:nvPicPr>
          <p:cNvPr id="20" name="Kuva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946" y="5546682"/>
            <a:ext cx="1064853" cy="710353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9091677" y="5585061"/>
            <a:ext cx="79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latin typeface="Times New Roman" panose="02020603050405020304" pitchFamily="18" charset="0"/>
              </a:rPr>
              <a:t>= 2</a:t>
            </a:r>
          </a:p>
        </p:txBody>
      </p:sp>
      <p:sp>
        <p:nvSpPr>
          <p:cNvPr id="23" name="Otsikko 3">
            <a:extLst>
              <a:ext uri="{FF2B5EF4-FFF2-40B4-BE49-F238E27FC236}">
                <a16:creationId xmlns:a16="http://schemas.microsoft.com/office/drawing/2014/main" id="{8AE66830-7C65-4A4F-ACD2-419CC435AE38}"/>
              </a:ext>
            </a:extLst>
          </p:cNvPr>
          <p:cNvSpPr txBox="1">
            <a:spLocks/>
          </p:cNvSpPr>
          <p:nvPr/>
        </p:nvSpPr>
        <p:spPr>
          <a:xfrm>
            <a:off x="2576133" y="366841"/>
            <a:ext cx="7952050" cy="92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baseline="0">
                <a:solidFill>
                  <a:schemeClr val="tx1"/>
                </a:solidFill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lang="fi-FI" sz="4000" dirty="0"/>
              <a:t>Mikä on Riveria metsäala?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67CFD47-6900-43B7-90E3-141EB00B3B8E}"/>
              </a:ext>
            </a:extLst>
          </p:cNvPr>
          <p:cNvSpPr/>
          <p:nvPr/>
        </p:nvSpPr>
        <p:spPr>
          <a:xfrm>
            <a:off x="10242708" y="1497114"/>
            <a:ext cx="156925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139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koneopit.fi</a:t>
            </a: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6D9F9BEE-D5F3-4DEC-88C0-B8DEEAF86A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8679" y="933294"/>
            <a:ext cx="1398695" cy="1387277"/>
          </a:xfrm>
          <a:prstGeom prst="rect">
            <a:avLst/>
          </a:prstGeom>
        </p:spPr>
      </p:pic>
      <p:pic>
        <p:nvPicPr>
          <p:cNvPr id="26" name="Kuva 10" descr="Metsäopetus.fi-logo_ä-pisteillä.jpg">
            <a:hlinkClick r:id="rId15"/>
            <a:extLst>
              <a:ext uri="{FF2B5EF4-FFF2-40B4-BE49-F238E27FC236}">
                <a16:creationId xmlns:a16="http://schemas.microsoft.com/office/drawing/2014/main" id="{6DAB30B1-4205-4109-86C5-A068134970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24481" y="4160973"/>
            <a:ext cx="26654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676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River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BA00"/>
      </a:accent1>
      <a:accent2>
        <a:srgbClr val="75C9DA"/>
      </a:accent2>
      <a:accent3>
        <a:srgbClr val="C6549A"/>
      </a:accent3>
      <a:accent4>
        <a:srgbClr val="95817B"/>
      </a:accent4>
      <a:accent5>
        <a:srgbClr val="EA5656"/>
      </a:accent5>
      <a:accent6>
        <a:srgbClr val="F5C15D"/>
      </a:accent6>
      <a:hlink>
        <a:srgbClr val="C00000"/>
      </a:hlink>
      <a:folHlink>
        <a:srgbClr val="005C66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veriaPPT.potx" id="{744BA024-1F98-47CD-9E6D-B998A98B2B3A}" vid="{7FA1F522-ABB6-4FD8-A2CC-231E4BE2B7A8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riveriaPPT</Template>
  <TotalTime>5858</TotalTime>
  <Words>520</Words>
  <Application>Microsoft Office PowerPoint</Application>
  <PresentationFormat>Laajakuva</PresentationFormat>
  <Paragraphs>139</Paragraphs>
  <Slides>32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40" baseType="lpstr">
      <vt:lpstr>Arial</vt:lpstr>
      <vt:lpstr>Calibri</vt:lpstr>
      <vt:lpstr>Franklin Gothic Book</vt:lpstr>
      <vt:lpstr>Franklin Gothic Heavy</vt:lpstr>
      <vt:lpstr>Georgia</vt:lpstr>
      <vt:lpstr>Gill Sans MT</vt:lpstr>
      <vt:lpstr>Times New Roman</vt:lpstr>
      <vt:lpstr>Office-teema</vt:lpstr>
      <vt:lpstr>PowerPoint-esitys</vt:lpstr>
      <vt:lpstr>Riveria opettaa…</vt:lpstr>
      <vt:lpstr>Riveria opettaa…</vt:lpstr>
      <vt:lpstr>METSÄALAN PERUSTUTKINTO</vt:lpstr>
      <vt:lpstr>Metsäalan vaikuttavuus</vt:lpstr>
      <vt:lpstr>PowerPoint-esitys</vt:lpstr>
      <vt:lpstr>Cut-to-lenght system (CTL)</vt:lpstr>
      <vt:lpstr>Mikä on Riveria metsäala?</vt:lpstr>
      <vt:lpstr>PowerPoint-esitys</vt:lpstr>
      <vt:lpstr>Ammatit</vt:lpstr>
      <vt:lpstr>Paikkakunnat missä opiskelun  voi aloittaa</vt:lpstr>
      <vt:lpstr>Metsäalan perustutkinto 180 osp</vt:lpstr>
      <vt:lpstr>Metsäalan perustutkinto</vt:lpstr>
      <vt:lpstr>Puutavaranlähikuljetus -&gt; ajokone</vt:lpstr>
      <vt:lpstr>Koneellinen puutavaran valmistus -&gt; harvesteri </vt:lpstr>
      <vt:lpstr>Koneelliset maanmuokkaus- ja metsänhoitotyöt -&gt; kaivinkone </vt:lpstr>
      <vt:lpstr>Hyvä tietää!</vt:lpstr>
      <vt:lpstr>Taitajakisa menestystä</vt:lpstr>
      <vt:lpstr>Ajokortti – täytyy olla!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Pohjois-Karjalan koulutuskuntayhtymä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RiveriaForestDevelopement</dc:creator>
  <cp:lastModifiedBy>Julkunen Risto</cp:lastModifiedBy>
  <cp:revision>106</cp:revision>
  <dcterms:created xsi:type="dcterms:W3CDTF">2018-01-04T08:49:59Z</dcterms:created>
  <dcterms:modified xsi:type="dcterms:W3CDTF">2025-03-14T06:51:29Z</dcterms:modified>
</cp:coreProperties>
</file>